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9" r:id="rId4"/>
    <p:sldId id="258" r:id="rId5"/>
    <p:sldId id="266" r:id="rId6"/>
    <p:sldId id="260" r:id="rId7"/>
    <p:sldId id="261" r:id="rId8"/>
    <p:sldId id="263" r:id="rId9"/>
    <p:sldId id="262"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6EA70-0988-024C-877B-8B267A5065D2}" v="1" dt="2025-04-28T17:28:19.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73"/>
    <p:restoredTop sz="86252"/>
  </p:normalViewPr>
  <p:slideViewPr>
    <p:cSldViewPr snapToGrid="0">
      <p:cViewPr varScale="1">
        <p:scale>
          <a:sx n="102" d="100"/>
          <a:sy n="102"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 Hok Hin (230010340)" userId="d6688446-59b8-4a90-9bc7-fc6d665b8877" providerId="ADAL" clId="{D12FCD2D-52D1-024F-B2F4-EA88C16DC179}"/>
    <pc:docChg chg="undo custSel addSld modSld sldOrd">
      <pc:chgData name="MAN Hok Hin (230010340)" userId="d6688446-59b8-4a90-9bc7-fc6d665b8877" providerId="ADAL" clId="{D12FCD2D-52D1-024F-B2F4-EA88C16DC179}" dt="2024-12-12T15:54:29.170" v="1986" actId="20577"/>
      <pc:docMkLst>
        <pc:docMk/>
      </pc:docMkLst>
      <pc:sldChg chg="modNotesTx">
        <pc:chgData name="MAN Hok Hin (230010340)" userId="d6688446-59b8-4a90-9bc7-fc6d665b8877" providerId="ADAL" clId="{D12FCD2D-52D1-024F-B2F4-EA88C16DC179}" dt="2024-12-12T07:08:12.357" v="975" actId="20577"/>
        <pc:sldMkLst>
          <pc:docMk/>
          <pc:sldMk cId="1102610719" sldId="257"/>
        </pc:sldMkLst>
      </pc:sldChg>
      <pc:sldChg chg="addSp delSp modSp mod delAnim modAnim modNotesTx">
        <pc:chgData name="MAN Hok Hin (230010340)" userId="d6688446-59b8-4a90-9bc7-fc6d665b8877" providerId="ADAL" clId="{D12FCD2D-52D1-024F-B2F4-EA88C16DC179}" dt="2024-12-12T15:53:21.270" v="1979" actId="20577"/>
        <pc:sldMkLst>
          <pc:docMk/>
          <pc:sldMk cId="404355666" sldId="258"/>
        </pc:sldMkLst>
      </pc:sldChg>
      <pc:sldChg chg="modSp modNotesTx">
        <pc:chgData name="MAN Hok Hin (230010340)" userId="d6688446-59b8-4a90-9bc7-fc6d665b8877" providerId="ADAL" clId="{D12FCD2D-52D1-024F-B2F4-EA88C16DC179}" dt="2024-12-12T15:53:02.831" v="1977" actId="20577"/>
        <pc:sldMkLst>
          <pc:docMk/>
          <pc:sldMk cId="3577648258" sldId="259"/>
        </pc:sldMkLst>
      </pc:sldChg>
      <pc:sldChg chg="addSp delSp modSp mod delAnim modAnim">
        <pc:chgData name="MAN Hok Hin (230010340)" userId="d6688446-59b8-4a90-9bc7-fc6d665b8877" providerId="ADAL" clId="{D12FCD2D-52D1-024F-B2F4-EA88C16DC179}" dt="2024-12-12T15:38:22.399" v="1969" actId="20577"/>
        <pc:sldMkLst>
          <pc:docMk/>
          <pc:sldMk cId="2828881066" sldId="260"/>
        </pc:sldMkLst>
      </pc:sldChg>
      <pc:sldChg chg="addSp delSp modSp mod delAnim modAnim">
        <pc:chgData name="MAN Hok Hin (230010340)" userId="d6688446-59b8-4a90-9bc7-fc6d665b8877" providerId="ADAL" clId="{D12FCD2D-52D1-024F-B2F4-EA88C16DC179}" dt="2024-12-12T07:59:41.997" v="1406" actId="21"/>
        <pc:sldMkLst>
          <pc:docMk/>
          <pc:sldMk cId="439573974" sldId="261"/>
        </pc:sldMkLst>
      </pc:sldChg>
      <pc:sldChg chg="addSp delSp modSp mod">
        <pc:chgData name="MAN Hok Hin (230010340)" userId="d6688446-59b8-4a90-9bc7-fc6d665b8877" providerId="ADAL" clId="{D12FCD2D-52D1-024F-B2F4-EA88C16DC179}" dt="2024-12-12T04:29:58.911" v="512" actId="1076"/>
        <pc:sldMkLst>
          <pc:docMk/>
          <pc:sldMk cId="767949203" sldId="262"/>
        </pc:sldMkLst>
      </pc:sldChg>
      <pc:sldChg chg="addSp modSp mod ord">
        <pc:chgData name="MAN Hok Hin (230010340)" userId="d6688446-59b8-4a90-9bc7-fc6d665b8877" providerId="ADAL" clId="{D12FCD2D-52D1-024F-B2F4-EA88C16DC179}" dt="2024-12-12T04:33:56.957" v="705" actId="14100"/>
        <pc:sldMkLst>
          <pc:docMk/>
          <pc:sldMk cId="3785661701" sldId="263"/>
        </pc:sldMkLst>
      </pc:sldChg>
      <pc:sldChg chg="addSp delSp modSp mod">
        <pc:chgData name="MAN Hok Hin (230010340)" userId="d6688446-59b8-4a90-9bc7-fc6d665b8877" providerId="ADAL" clId="{D12FCD2D-52D1-024F-B2F4-EA88C16DC179}" dt="2024-12-12T04:29:49.320" v="509" actId="1076"/>
        <pc:sldMkLst>
          <pc:docMk/>
          <pc:sldMk cId="2052071582" sldId="264"/>
        </pc:sldMkLst>
      </pc:sldChg>
      <pc:sldChg chg="modSp new mod">
        <pc:chgData name="MAN Hok Hin (230010340)" userId="d6688446-59b8-4a90-9bc7-fc6d665b8877" providerId="ADAL" clId="{D12FCD2D-52D1-024F-B2F4-EA88C16DC179}" dt="2024-12-12T15:54:29.170" v="1986" actId="20577"/>
        <pc:sldMkLst>
          <pc:docMk/>
          <pc:sldMk cId="772437296" sldId="265"/>
        </pc:sldMkLst>
      </pc:sldChg>
      <pc:sldChg chg="addSp delSp modSp new mod setBg modAnim modNotesTx">
        <pc:chgData name="MAN Hok Hin (230010340)" userId="d6688446-59b8-4a90-9bc7-fc6d665b8877" providerId="ADAL" clId="{D12FCD2D-52D1-024F-B2F4-EA88C16DC179}" dt="2024-12-12T14:51:48.975" v="1967" actId="20577"/>
        <pc:sldMkLst>
          <pc:docMk/>
          <pc:sldMk cId="1802704644" sldId="266"/>
        </pc:sldMkLst>
      </pc:sldChg>
    </pc:docChg>
  </pc:docChgLst>
  <pc:docChgLst>
    <pc:chgData name="MAN Hok Hin (230010340)" userId="d6688446-59b8-4a90-9bc7-fc6d665b8877" providerId="ADAL" clId="{C6A6EA70-0988-024C-877B-8B267A5065D2}"/>
    <pc:docChg chg="modSld">
      <pc:chgData name="MAN Hok Hin (230010340)" userId="d6688446-59b8-4a90-9bc7-fc6d665b8877" providerId="ADAL" clId="{C6A6EA70-0988-024C-877B-8B267A5065D2}" dt="2025-04-28T17:28:19.259" v="0" actId="1076"/>
      <pc:docMkLst>
        <pc:docMk/>
      </pc:docMkLst>
      <pc:sldChg chg="modSp">
        <pc:chgData name="MAN Hok Hin (230010340)" userId="d6688446-59b8-4a90-9bc7-fc6d665b8877" providerId="ADAL" clId="{C6A6EA70-0988-024C-877B-8B267A5065D2}" dt="2025-04-28T17:28:19.259" v="0" actId="1076"/>
        <pc:sldMkLst>
          <pc:docMk/>
          <pc:sldMk cId="2828881066" sldId="260"/>
        </pc:sldMkLst>
        <pc:spChg chg="mod">
          <ac:chgData name="MAN Hok Hin (230010340)" userId="d6688446-59b8-4a90-9bc7-fc6d665b8877" providerId="ADAL" clId="{C6A6EA70-0988-024C-877B-8B267A5065D2}" dt="2025-04-28T17:28:19.259" v="0" actId="1076"/>
          <ac:spMkLst>
            <pc:docMk/>
            <pc:sldMk cId="2828881066" sldId="260"/>
            <ac:spMk id="12" creationId="{03A81F49-E12E-A761-ACFC-3651730F06B2}"/>
          </ac:spMkLst>
        </pc:spChg>
        <pc:picChg chg="mod">
          <ac:chgData name="MAN Hok Hin (230010340)" userId="d6688446-59b8-4a90-9bc7-fc6d665b8877" providerId="ADAL" clId="{C6A6EA70-0988-024C-877B-8B267A5065D2}" dt="2025-04-28T17:28:19.259" v="0" actId="1076"/>
          <ac:picMkLst>
            <pc:docMk/>
            <pc:sldMk cId="2828881066" sldId="260"/>
            <ac:picMk id="1026" creationId="{9BD9C035-0297-7204-59E5-BDF15BA42081}"/>
          </ac:picMkLst>
        </pc:picChg>
        <pc:picChg chg="mod">
          <ac:chgData name="MAN Hok Hin (230010340)" userId="d6688446-59b8-4a90-9bc7-fc6d665b8877" providerId="ADAL" clId="{C6A6EA70-0988-024C-877B-8B267A5065D2}" dt="2025-04-28T17:28:19.259" v="0" actId="1076"/>
          <ac:picMkLst>
            <pc:docMk/>
            <pc:sldMk cId="2828881066" sldId="260"/>
            <ac:picMk id="1030" creationId="{C8935CA5-2686-5197-F1B1-48E8CEEC93A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44ED3-8B13-3F40-BCE2-9C853AC4B913}" type="datetimeFigureOut">
              <a:rPr lang="en-US" smtClean="0"/>
              <a:t>5/6/25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889C9-9BFA-D543-A88A-B6117FBC0E65}" type="slidenum">
              <a:rPr lang="en-US" smtClean="0"/>
              <a:t>‹#›</a:t>
            </a:fld>
            <a:endParaRPr lang="en-US"/>
          </a:p>
        </p:txBody>
      </p:sp>
    </p:spTree>
    <p:extLst>
      <p:ext uri="{BB962C8B-B14F-4D97-AF65-F5344CB8AC3E}">
        <p14:creationId xmlns:p14="http://schemas.microsoft.com/office/powerpoint/2010/main" val="356364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introduction some background, this slide shows two charts about traffic in Hong Kong from 2019 to 2023. The chart on the left shows the number of traffic accidents, injuries, and deaths during these years. The total number of accidents and injuries has gone down, while the number of deaths has stayed low and steady. The chart on the right shows the number of illegal parking fines given out. This number has gone up a lot, reaching over 3.5 million fines by 2023. This means illegal parking is becoming a bigger problem, and the police are giving out more fines. In summary, while traffic accidents are decreasing, illegal parking is increasing. So, we need to do an AI traffic sign detection system to improve the issues.</a:t>
            </a:r>
          </a:p>
        </p:txBody>
      </p:sp>
      <p:sp>
        <p:nvSpPr>
          <p:cNvPr id="4" name="Slide Number Placeholder 3"/>
          <p:cNvSpPr>
            <a:spLocks noGrp="1"/>
          </p:cNvSpPr>
          <p:nvPr>
            <p:ph type="sldNum" sz="quarter" idx="5"/>
          </p:nvPr>
        </p:nvSpPr>
        <p:spPr/>
        <p:txBody>
          <a:bodyPr/>
          <a:lstStyle/>
          <a:p>
            <a:fld id="{061889C9-9BFA-D543-A88A-B6117FBC0E65}" type="slidenum">
              <a:rPr lang="en-US" smtClean="0"/>
              <a:t>2</a:t>
            </a:fld>
            <a:endParaRPr lang="en-US"/>
          </a:p>
        </p:txBody>
      </p:sp>
    </p:spTree>
    <p:extLst>
      <p:ext uri="{BB962C8B-B14F-4D97-AF65-F5344CB8AC3E}">
        <p14:creationId xmlns:p14="http://schemas.microsoft.com/office/powerpoint/2010/main" val="68132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this problem, first it maybe the driver doesn’t here can not parking. So, we should do real time detection of No parking traffic sign.</a:t>
            </a:r>
          </a:p>
          <a:p>
            <a:r>
              <a:rPr lang="en-US" dirty="0"/>
              <a:t>The second case is the</a:t>
            </a:r>
            <a:r>
              <a:rPr lang="en-US" sz="1200" dirty="0">
                <a:effectLst/>
                <a:latin typeface="Times New Roman" panose="02020603050405020304" pitchFamily="18" charset="0"/>
                <a:ea typeface="Times New Roman" panose="02020603050405020304" pitchFamily="18" charset="0"/>
              </a:rPr>
              <a:t> driver has not seen clearly that roadworks was in progress.</a:t>
            </a:r>
            <a:endParaRPr lang="en-US" dirty="0"/>
          </a:p>
        </p:txBody>
      </p:sp>
      <p:sp>
        <p:nvSpPr>
          <p:cNvPr id="4" name="Slide Number Placeholder 3"/>
          <p:cNvSpPr>
            <a:spLocks noGrp="1"/>
          </p:cNvSpPr>
          <p:nvPr>
            <p:ph type="sldNum" sz="quarter" idx="5"/>
          </p:nvPr>
        </p:nvSpPr>
        <p:spPr/>
        <p:txBody>
          <a:bodyPr/>
          <a:lstStyle/>
          <a:p>
            <a:fld id="{061889C9-9BFA-D543-A88A-B6117FBC0E65}" type="slidenum">
              <a:rPr lang="en-US" smtClean="0"/>
              <a:t>3</a:t>
            </a:fld>
            <a:endParaRPr lang="en-US"/>
          </a:p>
        </p:txBody>
      </p:sp>
    </p:spTree>
    <p:extLst>
      <p:ext uri="{BB962C8B-B14F-4D97-AF65-F5344CB8AC3E}">
        <p14:creationId xmlns:p14="http://schemas.microsoft.com/office/powerpoint/2010/main" val="254756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methodology, I use Yolo to training my ai model. I </a:t>
            </a:r>
            <a:r>
              <a:rPr lang="en-US" sz="1200" dirty="0">
                <a:effectLst/>
                <a:latin typeface="Times New Roman" panose="02020603050405020304" pitchFamily="18" charset="0"/>
                <a:ea typeface="PMingLiU" panose="02020500000000000000" pitchFamily="18" charset="-120"/>
              </a:rPr>
              <a:t>collected</a:t>
            </a:r>
            <a:r>
              <a:rPr lang="en-US" sz="1200" dirty="0">
                <a:effectLst/>
              </a:rPr>
              <a:t> </a:t>
            </a:r>
            <a:r>
              <a:rPr lang="en-US" sz="1200" dirty="0">
                <a:effectLst/>
                <a:latin typeface="Times New Roman" panose="02020603050405020304" pitchFamily="18" charset="0"/>
                <a:ea typeface="PMingLiU" panose="02020500000000000000" pitchFamily="18" charset="-120"/>
              </a:rPr>
              <a:t>2300 images to label and train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PMingLiU" panose="02020500000000000000" pitchFamily="18" charset="-120"/>
              </a:rPr>
              <a:t>However, I was used</a:t>
            </a:r>
            <a:r>
              <a:rPr lang="en-US" sz="1200" dirty="0">
                <a:latin typeface="Times New Roman" panose="02020603050405020304" pitchFamily="18" charset="0"/>
                <a:ea typeface="PMingLiU" panose="02020500000000000000" pitchFamily="18" charset="-120"/>
              </a:rPr>
              <a:t> the </a:t>
            </a:r>
            <a:r>
              <a:rPr lang="en-US" sz="1200" b="1" dirty="0">
                <a:latin typeface="Times New Roman" panose="02020603050405020304" pitchFamily="18" charset="0"/>
                <a:ea typeface="PMingLiU" panose="02020500000000000000" pitchFamily="18" charset="-120"/>
              </a:rPr>
              <a:t>Monocular Distance Estimation </a:t>
            </a:r>
            <a:r>
              <a:rPr lang="en-US" sz="1200" dirty="0">
                <a:latin typeface="Times New Roman" panose="02020603050405020304" pitchFamily="18" charset="0"/>
                <a:ea typeface="PMingLiU" panose="02020500000000000000" pitchFamily="18" charset="-120"/>
              </a:rPr>
              <a:t>to calculate the font car distance.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PMingLiU" panose="02020500000000000000" pitchFamily="18" charset="-120"/>
              </a:rPr>
              <a:t>And then, I used the flash API library to holding the web server.</a:t>
            </a:r>
            <a:endParaRPr lang="en-US" sz="1600" dirty="0">
              <a:effectLst/>
              <a:latin typeface="Times New Roman" panose="02020603050405020304" pitchFamily="18" charset="0"/>
              <a:ea typeface="PMingLiU" panose="02020500000000000000" pitchFamily="18" charset="-120"/>
            </a:endParaRPr>
          </a:p>
          <a:p>
            <a:endParaRPr lang="en-US" dirty="0"/>
          </a:p>
        </p:txBody>
      </p:sp>
      <p:sp>
        <p:nvSpPr>
          <p:cNvPr id="4" name="Slide Number Placeholder 3"/>
          <p:cNvSpPr>
            <a:spLocks noGrp="1"/>
          </p:cNvSpPr>
          <p:nvPr>
            <p:ph type="sldNum" sz="quarter" idx="5"/>
          </p:nvPr>
        </p:nvSpPr>
        <p:spPr/>
        <p:txBody>
          <a:bodyPr/>
          <a:lstStyle/>
          <a:p>
            <a:fld id="{061889C9-9BFA-D543-A88A-B6117FBC0E65}" type="slidenum">
              <a:rPr lang="en-US" smtClean="0"/>
              <a:t>4</a:t>
            </a:fld>
            <a:endParaRPr lang="en-US"/>
          </a:p>
        </p:txBody>
      </p:sp>
    </p:spTree>
    <p:extLst>
      <p:ext uri="{BB962C8B-B14F-4D97-AF65-F5344CB8AC3E}">
        <p14:creationId xmlns:p14="http://schemas.microsoft.com/office/powerpoint/2010/main" val="123295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front end, the </a:t>
            </a:r>
            <a:r>
              <a:rPr lang="en-US" sz="1200" dirty="0" err="1">
                <a:effectLst/>
                <a:latin typeface="Times New Roman" panose="02020603050405020304" pitchFamily="18" charset="0"/>
                <a:ea typeface="PMingLiU" panose="02020500000000000000" pitchFamily="18" charset="-120"/>
              </a:rPr>
              <a:t>SpeechSynthsis</a:t>
            </a:r>
            <a:r>
              <a:rPr lang="en-US" sz="1200" dirty="0">
                <a:effectLst/>
                <a:latin typeface="Times New Roman" panose="02020603050405020304" pitchFamily="18" charset="0"/>
                <a:ea typeface="PMingLiU" panose="02020500000000000000" pitchFamily="18" charset="-120"/>
              </a:rPr>
              <a:t> API is used for providing real-time audio alerts to drivers.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PMingLiU" panose="02020500000000000000" pitchFamily="18" charset="-120"/>
              </a:rPr>
              <a:t>And the GPS Geo Location is used to show the current location and the street name.</a:t>
            </a:r>
          </a:p>
        </p:txBody>
      </p:sp>
      <p:sp>
        <p:nvSpPr>
          <p:cNvPr id="4" name="Slide Number Placeholder 3"/>
          <p:cNvSpPr>
            <a:spLocks noGrp="1"/>
          </p:cNvSpPr>
          <p:nvPr>
            <p:ph type="sldNum" sz="quarter" idx="5"/>
          </p:nvPr>
        </p:nvSpPr>
        <p:spPr/>
        <p:txBody>
          <a:bodyPr/>
          <a:lstStyle/>
          <a:p>
            <a:fld id="{061889C9-9BFA-D543-A88A-B6117FBC0E65}" type="slidenum">
              <a:rPr lang="en-US" smtClean="0"/>
              <a:t>5</a:t>
            </a:fld>
            <a:endParaRPr lang="en-US"/>
          </a:p>
        </p:txBody>
      </p:sp>
    </p:spTree>
    <p:extLst>
      <p:ext uri="{BB962C8B-B14F-4D97-AF65-F5344CB8AC3E}">
        <p14:creationId xmlns:p14="http://schemas.microsoft.com/office/powerpoint/2010/main" val="35123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1889C9-9BFA-D543-A88A-B6117FBC0E65}" type="slidenum">
              <a:rPr lang="en-US" smtClean="0"/>
              <a:t>6</a:t>
            </a:fld>
            <a:endParaRPr lang="en-US"/>
          </a:p>
        </p:txBody>
      </p:sp>
    </p:spTree>
    <p:extLst>
      <p:ext uri="{BB962C8B-B14F-4D97-AF65-F5344CB8AC3E}">
        <p14:creationId xmlns:p14="http://schemas.microsoft.com/office/powerpoint/2010/main" val="3066493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889C9-9BFA-D543-A88A-B6117FBC0E65}" type="slidenum">
              <a:rPr lang="en-US" smtClean="0"/>
              <a:t>11</a:t>
            </a:fld>
            <a:endParaRPr lang="en-US"/>
          </a:p>
        </p:txBody>
      </p:sp>
    </p:spTree>
    <p:extLst>
      <p:ext uri="{BB962C8B-B14F-4D97-AF65-F5344CB8AC3E}">
        <p14:creationId xmlns:p14="http://schemas.microsoft.com/office/powerpoint/2010/main" val="3754545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5/6/25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7XDbRSD0vnw?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police.gov.hk/ppp_en/09_statistics/tes_2024.html" TargetMode="External"/><Relationship Id="rId5" Type="http://schemas.openxmlformats.org/officeDocument/2006/relationships/hyperlink" Target="https://www.police.gov.hk/ppp_en/09_statistics/tapi_tcpr_2024.html"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https://b2633864.smushcdn.com/2633864/wp-content/uploads/2023/05/yolov8-model-comparison-1024x360.png?size=700x246&amp;lossy=2&amp;strip=1&amp;webp=1" TargetMode="Externa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anh8o-DaJS4?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3245-DE90-010D-0D01-0D1F811052CD}"/>
              </a:ext>
            </a:extLst>
          </p:cNvPr>
          <p:cNvSpPr>
            <a:spLocks noGrp="1"/>
          </p:cNvSpPr>
          <p:nvPr>
            <p:ph type="ctrTitle"/>
          </p:nvPr>
        </p:nvSpPr>
        <p:spPr/>
        <p:txBody>
          <a:bodyPr/>
          <a:lstStyle/>
          <a:p>
            <a:r>
              <a:rPr lang="en-HK" sz="3000" b="1" dirty="0">
                <a:effectLst/>
                <a:latin typeface="Times New Roman" panose="02020603050405020304" pitchFamily="18" charset="0"/>
                <a:ea typeface="Times New Roman" panose="02020603050405020304" pitchFamily="18" charset="0"/>
              </a:rPr>
              <a:t>Traffic Signs Detection and Recognition</a:t>
            </a:r>
            <a:endParaRPr lang="en-US" sz="3000" dirty="0"/>
          </a:p>
        </p:txBody>
      </p:sp>
      <p:sp>
        <p:nvSpPr>
          <p:cNvPr id="3" name="Subtitle 2">
            <a:extLst>
              <a:ext uri="{FF2B5EF4-FFF2-40B4-BE49-F238E27FC236}">
                <a16:creationId xmlns:a16="http://schemas.microsoft.com/office/drawing/2014/main" id="{6A315838-FA6F-F88D-81E5-B7FDABEA6984}"/>
              </a:ext>
            </a:extLst>
          </p:cNvPr>
          <p:cNvSpPr>
            <a:spLocks noGrp="1"/>
          </p:cNvSpPr>
          <p:nvPr>
            <p:ph type="subTitle" idx="1"/>
          </p:nvPr>
        </p:nvSpPr>
        <p:spPr/>
        <p:txBody>
          <a:bodyPr>
            <a:normAutofit/>
          </a:bodyPr>
          <a:lstStyle/>
          <a:p>
            <a:r>
              <a:rPr lang="en-US" sz="2400"/>
              <a:t>Man </a:t>
            </a:r>
            <a:r>
              <a:rPr lang="en-US" sz="2400" dirty="0"/>
              <a:t>Hok Hin</a:t>
            </a:r>
          </a:p>
        </p:txBody>
      </p:sp>
    </p:spTree>
    <p:extLst>
      <p:ext uri="{BB962C8B-B14F-4D97-AF65-F5344CB8AC3E}">
        <p14:creationId xmlns:p14="http://schemas.microsoft.com/office/powerpoint/2010/main" val="247293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1162-72DA-49C3-867C-4A4F2094E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C20A5-94E4-E2A6-83C2-53EB24FB8910}"/>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Findings &amp; Results</a:t>
            </a:r>
            <a:r>
              <a:rPr lang="en-US" sz="4000" b="1" dirty="0">
                <a:effectLst/>
                <a:latin typeface="Times New Roman" panose="02020603050405020304" pitchFamily="18" charset="0"/>
                <a:cs typeface="Times New Roman" panose="02020603050405020304" pitchFamily="18" charset="0"/>
              </a:rPr>
              <a:t> </a:t>
            </a:r>
            <a:endParaRPr lang="en-US" sz="4000" b="1" dirty="0">
              <a:latin typeface="Times New Roman" panose="02020603050405020304" pitchFamily="18" charset="0"/>
              <a:cs typeface="Times New Roman" panose="02020603050405020304" pitchFamily="18" charset="0"/>
            </a:endParaRPr>
          </a:p>
        </p:txBody>
      </p:sp>
      <p:pic>
        <p:nvPicPr>
          <p:cNvPr id="6" name="Online Media 5" descr="ITP4514 Assignment midnight">
            <a:hlinkClick r:id="" action="ppaction://media"/>
            <a:extLst>
              <a:ext uri="{FF2B5EF4-FFF2-40B4-BE49-F238E27FC236}">
                <a16:creationId xmlns:a16="http://schemas.microsoft.com/office/drawing/2014/main" id="{054EA785-EC25-8343-4F2D-A8061D4FA78B}"/>
              </a:ext>
            </a:extLst>
          </p:cNvPr>
          <p:cNvPicPr>
            <a:picLocks noGrp="1" noRot="1" noChangeAspect="1"/>
          </p:cNvPicPr>
          <p:nvPr>
            <p:ph idx="1"/>
            <a:videoFile r:link="rId1"/>
          </p:nvPr>
        </p:nvPicPr>
        <p:blipFill>
          <a:blip r:embed="rId3"/>
          <a:stretch>
            <a:fillRect/>
          </a:stretch>
        </p:blipFill>
        <p:spPr>
          <a:xfrm>
            <a:off x="2453279" y="2111132"/>
            <a:ext cx="7285441" cy="4116403"/>
          </a:xfrm>
          <a:prstGeom prst="rect">
            <a:avLst/>
          </a:prstGeom>
        </p:spPr>
      </p:pic>
    </p:spTree>
    <p:extLst>
      <p:ext uri="{BB962C8B-B14F-4D97-AF65-F5344CB8AC3E}">
        <p14:creationId xmlns:p14="http://schemas.microsoft.com/office/powerpoint/2010/main" val="205207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22B2-A6B2-AA58-EDC8-7E972AF29C9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Improvement</a:t>
            </a:r>
          </a:p>
        </p:txBody>
      </p:sp>
      <p:sp>
        <p:nvSpPr>
          <p:cNvPr id="3" name="Content Placeholder 2">
            <a:extLst>
              <a:ext uri="{FF2B5EF4-FFF2-40B4-BE49-F238E27FC236}">
                <a16:creationId xmlns:a16="http://schemas.microsoft.com/office/drawing/2014/main" id="{01828074-6576-C41A-445A-F9C949F5CDF5}"/>
              </a:ext>
            </a:extLst>
          </p:cNvPr>
          <p:cNvSpPr>
            <a:spLocks noGrp="1"/>
          </p:cNvSpPr>
          <p:nvPr>
            <p:ph idx="1"/>
          </p:nvPr>
        </p:nvSpPr>
        <p:spPr/>
        <p:txBody>
          <a:bodyPr>
            <a:normAutofit/>
          </a:bodyPr>
          <a:lstStyle/>
          <a:p>
            <a:r>
              <a:rPr lang="en-US" dirty="0"/>
              <a:t>Add more traffic sign which can be identify</a:t>
            </a:r>
          </a:p>
          <a:p>
            <a:r>
              <a:rPr lang="en-US" dirty="0"/>
              <a:t>Improve the OCR function</a:t>
            </a:r>
          </a:p>
          <a:p>
            <a:pPr lvl="1"/>
            <a:r>
              <a:rPr lang="en-US" dirty="0"/>
              <a:t>Add more data to train model to improve accuracy </a:t>
            </a:r>
          </a:p>
          <a:p>
            <a:r>
              <a:rPr lang="en-US" dirty="0"/>
              <a:t>Add Train more data in bad weather </a:t>
            </a:r>
          </a:p>
          <a:p>
            <a:pPr lvl="1"/>
            <a:r>
              <a:rPr lang="en-US" sz="2400" dirty="0"/>
              <a:t>e.g. Heavy Rain, Heavy Fog …</a:t>
            </a:r>
          </a:p>
        </p:txBody>
      </p:sp>
    </p:spTree>
    <p:extLst>
      <p:ext uri="{BB962C8B-B14F-4D97-AF65-F5344CB8AC3E}">
        <p14:creationId xmlns:p14="http://schemas.microsoft.com/office/powerpoint/2010/main" val="77243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3DA3B-83B6-4620-3A58-85C28F6C1C5B}"/>
              </a:ext>
            </a:extLst>
          </p:cNvPr>
          <p:cNvSpPr>
            <a:spLocks noGrp="1"/>
          </p:cNvSpPr>
          <p:nvPr>
            <p:ph type="title"/>
          </p:nvPr>
        </p:nvSpPr>
        <p:spPr/>
        <p:txBody>
          <a:bodyPr/>
          <a:lstStyle/>
          <a:p>
            <a:r>
              <a:rPr lang="en-US" sz="4000" b="1" dirty="0">
                <a:effectLst/>
                <a:latin typeface="Times New Roman" panose="02020603050405020304" pitchFamily="18" charset="0"/>
                <a:ea typeface="Times New Roman" panose="02020603050405020304" pitchFamily="18" charset="0"/>
              </a:rPr>
              <a:t>Introduction</a:t>
            </a:r>
            <a:r>
              <a:rPr lang="en-US" dirty="0">
                <a:effectLst/>
              </a:rPr>
              <a:t> </a:t>
            </a:r>
            <a:endParaRPr lang="en-US" dirty="0"/>
          </a:p>
        </p:txBody>
      </p:sp>
      <p:pic>
        <p:nvPicPr>
          <p:cNvPr id="4" name="Content Placeholder 3">
            <a:extLst>
              <a:ext uri="{FF2B5EF4-FFF2-40B4-BE49-F238E27FC236}">
                <a16:creationId xmlns:a16="http://schemas.microsoft.com/office/drawing/2014/main" id="{B466A401-3D67-C643-3CFD-7721196C89A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95402" y="2813584"/>
            <a:ext cx="4329431" cy="2467608"/>
          </a:xfrm>
          <a:prstGeom prst="rect">
            <a:avLst/>
          </a:prstGeom>
        </p:spPr>
      </p:pic>
      <p:pic>
        <p:nvPicPr>
          <p:cNvPr id="5" name="Picture 4">
            <a:extLst>
              <a:ext uri="{FF2B5EF4-FFF2-40B4-BE49-F238E27FC236}">
                <a16:creationId xmlns:a16="http://schemas.microsoft.com/office/drawing/2014/main" id="{5F075B0B-C89E-BF56-5EA5-172B66B206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4767" y="2813584"/>
            <a:ext cx="4481831" cy="2467609"/>
          </a:xfrm>
          <a:prstGeom prst="rect">
            <a:avLst/>
          </a:prstGeom>
        </p:spPr>
      </p:pic>
      <p:sp>
        <p:nvSpPr>
          <p:cNvPr id="6" name="TextBox 5">
            <a:extLst>
              <a:ext uri="{FF2B5EF4-FFF2-40B4-BE49-F238E27FC236}">
                <a16:creationId xmlns:a16="http://schemas.microsoft.com/office/drawing/2014/main" id="{BBE09ADA-7D3F-EFB1-D8B1-220FDDE306CB}"/>
              </a:ext>
            </a:extLst>
          </p:cNvPr>
          <p:cNvSpPr txBox="1"/>
          <p:nvPr/>
        </p:nvSpPr>
        <p:spPr>
          <a:xfrm>
            <a:off x="1295402" y="5281191"/>
            <a:ext cx="3836667" cy="276999"/>
          </a:xfrm>
          <a:prstGeom prst="rect">
            <a:avLst/>
          </a:prstGeom>
          <a:noFill/>
        </p:spPr>
        <p:txBody>
          <a:bodyPr wrap="square" rtlCol="0">
            <a:spAutoFit/>
          </a:bodyPr>
          <a:lstStyle/>
          <a:p>
            <a:r>
              <a:rPr lang="en-US" sz="1200" i="1" dirty="0">
                <a:effectLst/>
                <a:latin typeface="Times New Roman" panose="02020603050405020304" pitchFamily="18" charset="0"/>
                <a:ea typeface="Times New Roman" panose="02020603050405020304" pitchFamily="18" charset="0"/>
              </a:rPr>
              <a:t>Hong Kong Traffic Accidents between 2019 and 2023</a:t>
            </a:r>
            <a:r>
              <a:rPr lang="en-US" sz="1200" dirty="0">
                <a:effectLst/>
              </a:rPr>
              <a:t> </a:t>
            </a:r>
            <a:endParaRPr lang="en-US" sz="1200" dirty="0"/>
          </a:p>
        </p:txBody>
      </p:sp>
      <p:sp>
        <p:nvSpPr>
          <p:cNvPr id="7" name="TextBox 6">
            <a:extLst>
              <a:ext uri="{FF2B5EF4-FFF2-40B4-BE49-F238E27FC236}">
                <a16:creationId xmlns:a16="http://schemas.microsoft.com/office/drawing/2014/main" id="{94DE3846-F203-4AC1-66E1-EA7CC39AA294}"/>
              </a:ext>
            </a:extLst>
          </p:cNvPr>
          <p:cNvSpPr txBox="1"/>
          <p:nvPr/>
        </p:nvSpPr>
        <p:spPr>
          <a:xfrm>
            <a:off x="6414767" y="5281191"/>
            <a:ext cx="4310795" cy="276999"/>
          </a:xfrm>
          <a:prstGeom prst="rect">
            <a:avLst/>
          </a:prstGeom>
          <a:noFill/>
        </p:spPr>
        <p:txBody>
          <a:bodyPr wrap="none" rtlCol="0">
            <a:spAutoFit/>
          </a:bodyPr>
          <a:lstStyle/>
          <a:p>
            <a:r>
              <a:rPr lang="en-US" sz="1200" i="1" dirty="0">
                <a:effectLst/>
                <a:latin typeface="Times New Roman" panose="02020603050405020304" pitchFamily="18" charset="0"/>
                <a:ea typeface="Times New Roman" panose="02020603050405020304" pitchFamily="18" charset="0"/>
              </a:rPr>
              <a:t>Hong Kong Illegal Parking Fines Issued between 2019 and 2023 </a:t>
            </a:r>
            <a:endParaRPr lang="en-US" sz="1200" dirty="0"/>
          </a:p>
        </p:txBody>
      </p:sp>
      <p:sp>
        <p:nvSpPr>
          <p:cNvPr id="10" name="TextBox 9">
            <a:extLst>
              <a:ext uri="{FF2B5EF4-FFF2-40B4-BE49-F238E27FC236}">
                <a16:creationId xmlns:a16="http://schemas.microsoft.com/office/drawing/2014/main" id="{E2257D0E-5967-AE83-7DF0-AB6440B6069B}"/>
              </a:ext>
            </a:extLst>
          </p:cNvPr>
          <p:cNvSpPr txBox="1"/>
          <p:nvPr/>
        </p:nvSpPr>
        <p:spPr>
          <a:xfrm>
            <a:off x="6096000" y="5808778"/>
            <a:ext cx="5565058" cy="461665"/>
          </a:xfrm>
          <a:prstGeom prst="rect">
            <a:avLst/>
          </a:prstGeom>
          <a:noFill/>
        </p:spPr>
        <p:txBody>
          <a:bodyPr wrap="square" rtlCol="0">
            <a:spAutoFit/>
          </a:bodyPr>
          <a:lstStyle/>
          <a:p>
            <a:r>
              <a:rPr lang="en-US" sz="1200" dirty="0">
                <a:effectLst/>
                <a:latin typeface="Times New Roman" panose="02020603050405020304" pitchFamily="18" charset="0"/>
                <a:ea typeface="PMingLiU" panose="02020500000000000000" pitchFamily="18" charset="-120"/>
              </a:rPr>
              <a:t>Ref: 	</a:t>
            </a:r>
            <a:r>
              <a:rPr lang="en-US" sz="1200" dirty="0">
                <a:effectLst/>
                <a:latin typeface="Times New Roman" panose="02020603050405020304" pitchFamily="18" charset="0"/>
                <a:ea typeface="PMingLiU" panose="02020500000000000000" pitchFamily="18" charset="-120"/>
                <a:hlinkClick r:id="rId5"/>
              </a:rPr>
              <a:t>Number of Traffic Accidents with Person Injury (TAPI) by Police Region 2024</a:t>
            </a:r>
            <a:r>
              <a:rPr lang="en-US" sz="1200" dirty="0">
                <a:effectLst/>
                <a:latin typeface="Times New Roman" panose="02020603050405020304" pitchFamily="18" charset="0"/>
                <a:ea typeface="PMingLiU" panose="02020500000000000000" pitchFamily="18" charset="-120"/>
              </a:rPr>
              <a:t>,</a:t>
            </a:r>
          </a:p>
          <a:p>
            <a:r>
              <a:rPr lang="en-US" sz="1200" dirty="0">
                <a:latin typeface="Times New Roman" panose="02020603050405020304" pitchFamily="18" charset="0"/>
                <a:ea typeface="PMingLiU" panose="02020500000000000000" pitchFamily="18" charset="-120"/>
              </a:rPr>
              <a:t>	</a:t>
            </a:r>
            <a:r>
              <a:rPr lang="en-US" sz="1200" dirty="0">
                <a:effectLst/>
                <a:latin typeface="Times New Roman" panose="02020603050405020304" pitchFamily="18" charset="0"/>
                <a:ea typeface="PMingLiU" panose="02020500000000000000" pitchFamily="18" charset="-120"/>
                <a:hlinkClick r:id="rId6"/>
              </a:rPr>
              <a:t>Number of Traffic Enforcement by Quarter in 2024</a:t>
            </a:r>
            <a:r>
              <a:rPr lang="en-US" sz="1200" dirty="0">
                <a:effectLst/>
                <a:hlinkClick r:id="rId6"/>
              </a:rPr>
              <a:t>  </a:t>
            </a:r>
            <a:endParaRPr lang="en-US" sz="1200" dirty="0"/>
          </a:p>
        </p:txBody>
      </p:sp>
    </p:spTree>
    <p:extLst>
      <p:ext uri="{BB962C8B-B14F-4D97-AF65-F5344CB8AC3E}">
        <p14:creationId xmlns:p14="http://schemas.microsoft.com/office/powerpoint/2010/main" val="1102610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9F13-72A3-3E5A-0B04-906AF48330A0}"/>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rPr>
              <a:t>Problem</a:t>
            </a:r>
            <a:endParaRPr lang="en-US" sz="4000" b="1" dirty="0"/>
          </a:p>
        </p:txBody>
      </p:sp>
      <p:sp>
        <p:nvSpPr>
          <p:cNvPr id="3" name="Content Placeholder 2">
            <a:extLst>
              <a:ext uri="{FF2B5EF4-FFF2-40B4-BE49-F238E27FC236}">
                <a16:creationId xmlns:a16="http://schemas.microsoft.com/office/drawing/2014/main" id="{3A27BEE4-5588-7F92-9983-CA71496EFE5F}"/>
              </a:ext>
            </a:extLst>
          </p:cNvPr>
          <p:cNvSpPr>
            <a:spLocks noGrp="1"/>
          </p:cNvSpPr>
          <p:nvPr>
            <p:ph idx="1"/>
          </p:nvPr>
        </p:nvSpPr>
        <p:spPr/>
        <p:txBody>
          <a:bodyPr>
            <a:normAutofit lnSpcReduction="10000"/>
          </a:bodyPr>
          <a:lstStyle/>
          <a:p>
            <a:r>
              <a:rPr lang="en-US" sz="1800" dirty="0">
                <a:effectLst/>
                <a:latin typeface="Times New Roman" panose="02020603050405020304" pitchFamily="18" charset="0"/>
                <a:ea typeface="Times New Roman" panose="02020603050405020304" pitchFamily="18" charset="0"/>
              </a:rPr>
              <a:t>The drive doesn</a:t>
            </a:r>
            <a:r>
              <a:rPr lang="en-US" sz="1800" dirty="0">
                <a:latin typeface="Times New Roman" panose="02020603050405020304" pitchFamily="18" charset="0"/>
                <a:ea typeface="Times New Roman" panose="02020603050405020304" pitchFamily="18" charset="0"/>
              </a:rPr>
              <a:t>’t know where cannot parking</a:t>
            </a:r>
          </a:p>
          <a:p>
            <a:pPr lvl="1"/>
            <a:r>
              <a:rPr lang="en-US" sz="1800" dirty="0">
                <a:effectLst/>
                <a:latin typeface="Times New Roman" panose="02020603050405020304" pitchFamily="18" charset="0"/>
                <a:ea typeface="Times New Roman" panose="02020603050405020304" pitchFamily="18" charset="0"/>
              </a:rPr>
              <a:t>Real-time Detection of No parking Traffic Signs</a:t>
            </a:r>
            <a:r>
              <a:rPr lang="en-US" sz="1200" dirty="0">
                <a:effectLst/>
              </a:rPr>
              <a:t> </a:t>
            </a:r>
            <a:endParaRPr lang="en-US" sz="140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driver has not seen clearly that roadworks was in progress.</a:t>
            </a:r>
          </a:p>
          <a:p>
            <a:pPr lvl="1"/>
            <a:r>
              <a:rPr lang="en-US" sz="1800" dirty="0">
                <a:effectLst/>
                <a:latin typeface="Times New Roman" panose="02020603050405020304" pitchFamily="18" charset="0"/>
                <a:ea typeface="Times New Roman" panose="02020603050405020304" pitchFamily="18" charset="0"/>
              </a:rPr>
              <a:t>Real-time Detection of Traffic Signs</a:t>
            </a:r>
            <a:endParaRPr lang="en-US" sz="1800" dirty="0">
              <a:latin typeface="Times New Roman" panose="02020603050405020304" pitchFamily="18" charset="0"/>
              <a:ea typeface="Times New Roman" panose="02020603050405020304" pitchFamily="18" charset="0"/>
            </a:endParaRPr>
          </a:p>
          <a:p>
            <a:pPr lvl="1"/>
            <a:r>
              <a:rPr lang="en-US" sz="1800" dirty="0">
                <a:effectLst/>
                <a:latin typeface="Times New Roman" panose="02020603050405020304" pitchFamily="18" charset="0"/>
                <a:ea typeface="Times New Roman" panose="02020603050405020304" pitchFamily="18" charset="0"/>
              </a:rPr>
              <a:t>Recording Traffic Signs for Review</a:t>
            </a:r>
            <a:r>
              <a:rPr lang="en-US" dirty="0">
                <a:effectLst/>
              </a:rPr>
              <a:t> </a:t>
            </a:r>
          </a:p>
          <a:p>
            <a:pPr lvl="1"/>
            <a:r>
              <a:rPr lang="en-US" sz="1800" dirty="0">
                <a:effectLst/>
                <a:latin typeface="Times New Roman" panose="02020603050405020304" pitchFamily="18" charset="0"/>
                <a:ea typeface="Times New Roman" panose="02020603050405020304" pitchFamily="18" charset="0"/>
              </a:rPr>
              <a:t>Instant Alerts for Drivers</a:t>
            </a:r>
          </a:p>
          <a:p>
            <a:pPr lvl="1"/>
            <a:r>
              <a:rPr lang="en-US" sz="1800" dirty="0">
                <a:effectLst/>
                <a:latin typeface="Times New Roman" panose="02020603050405020304" pitchFamily="18" charset="0"/>
                <a:ea typeface="Times New Roman" panose="02020603050405020304" pitchFamily="18" charset="0"/>
              </a:rPr>
              <a:t>Live GPS location</a:t>
            </a:r>
          </a:p>
          <a:p>
            <a:pPr lvl="1"/>
            <a:r>
              <a:rPr lang="en-US" sz="1800" dirty="0">
                <a:effectLst/>
                <a:latin typeface="Times New Roman" panose="02020603050405020304" pitchFamily="18" charset="0"/>
                <a:ea typeface="Times New Roman" panose="02020603050405020304" pitchFamily="18" charset="0"/>
              </a:rPr>
              <a:t>Car distance detection</a:t>
            </a:r>
            <a:r>
              <a:rPr lang="en-US" dirty="0">
                <a:effectLst/>
              </a:rPr>
              <a:t> </a:t>
            </a:r>
          </a:p>
          <a:p>
            <a:endParaRPr lang="en-US" sz="1800" dirty="0">
              <a:effectLst/>
              <a:latin typeface="Times New Roman" panose="02020603050405020304" pitchFamily="18" charset="0"/>
              <a:ea typeface="Times New Roman" panose="02020603050405020304" pitchFamily="18" charset="0"/>
            </a:endParaRPr>
          </a:p>
        </p:txBody>
      </p:sp>
      <p:pic>
        <p:nvPicPr>
          <p:cNvPr id="7" name="Picture 6" descr="A close-up of a road sign&#10;&#10;Description automatically generated">
            <a:extLst>
              <a:ext uri="{FF2B5EF4-FFF2-40B4-BE49-F238E27FC236}">
                <a16:creationId xmlns:a16="http://schemas.microsoft.com/office/drawing/2014/main" id="{39F9BF41-DB2E-0B30-9C98-101D7B3B98FD}"/>
              </a:ext>
            </a:extLst>
          </p:cNvPr>
          <p:cNvPicPr>
            <a:picLocks noChangeAspect="1"/>
          </p:cNvPicPr>
          <p:nvPr/>
        </p:nvPicPr>
        <p:blipFill>
          <a:blip r:embed="rId3"/>
          <a:stretch>
            <a:fillRect/>
          </a:stretch>
        </p:blipFill>
        <p:spPr>
          <a:xfrm>
            <a:off x="6184489" y="4285007"/>
            <a:ext cx="4553285" cy="1511464"/>
          </a:xfrm>
          <a:prstGeom prst="rect">
            <a:avLst/>
          </a:prstGeom>
        </p:spPr>
      </p:pic>
      <p:pic>
        <p:nvPicPr>
          <p:cNvPr id="9" name="Picture 8" descr="A group of signs with numbers and symbols&#10;&#10;Description automatically generated">
            <a:extLst>
              <a:ext uri="{FF2B5EF4-FFF2-40B4-BE49-F238E27FC236}">
                <a16:creationId xmlns:a16="http://schemas.microsoft.com/office/drawing/2014/main" id="{14C3A78A-8B6A-D998-4788-74551FA366B5}"/>
              </a:ext>
            </a:extLst>
          </p:cNvPr>
          <p:cNvPicPr>
            <a:picLocks noChangeAspect="1"/>
          </p:cNvPicPr>
          <p:nvPr/>
        </p:nvPicPr>
        <p:blipFill>
          <a:blip r:embed="rId4"/>
          <a:stretch>
            <a:fillRect/>
          </a:stretch>
        </p:blipFill>
        <p:spPr>
          <a:xfrm>
            <a:off x="7957574" y="2554474"/>
            <a:ext cx="2590017" cy="1651136"/>
          </a:xfrm>
          <a:prstGeom prst="rect">
            <a:avLst/>
          </a:prstGeom>
        </p:spPr>
      </p:pic>
    </p:spTree>
    <p:extLst>
      <p:ext uri="{BB962C8B-B14F-4D97-AF65-F5344CB8AC3E}">
        <p14:creationId xmlns:p14="http://schemas.microsoft.com/office/powerpoint/2010/main" val="3577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0ED0-C0D7-19C7-C09D-E1E568922861}"/>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3A6813-A0DE-1070-9105-AD83BF52D7E0}"/>
              </a:ext>
            </a:extLst>
          </p:cNvPr>
          <p:cNvSpPr>
            <a:spLocks noGrp="1"/>
          </p:cNvSpPr>
          <p:nvPr>
            <p:ph idx="1"/>
          </p:nvPr>
        </p:nvSpPr>
        <p:spPr>
          <a:xfrm>
            <a:off x="1271230" y="2463133"/>
            <a:ext cx="6508542" cy="1365712"/>
          </a:xfrm>
        </p:spPr>
        <p:txBody>
          <a:bodyPr>
            <a:normAutofit/>
          </a:bodyPr>
          <a:lstStyle/>
          <a:p>
            <a:r>
              <a:rPr lang="en-US" sz="1800" dirty="0">
                <a:effectLst/>
                <a:latin typeface="Times New Roman" panose="02020603050405020304" pitchFamily="18" charset="0"/>
                <a:ea typeface="PMingLiU" panose="02020500000000000000" pitchFamily="18" charset="-120"/>
              </a:rPr>
              <a:t>YOLO (You Only Look Once) </a:t>
            </a:r>
          </a:p>
          <a:p>
            <a:pPr lvl="1"/>
            <a:r>
              <a:rPr lang="en-US" sz="1400" dirty="0">
                <a:effectLst/>
                <a:latin typeface="Times New Roman" panose="02020603050405020304" pitchFamily="18" charset="0"/>
                <a:ea typeface="PMingLiU" panose="02020500000000000000" pitchFamily="18" charset="-120"/>
              </a:rPr>
              <a:t>collected</a:t>
            </a:r>
            <a:r>
              <a:rPr lang="en-US" sz="1400" dirty="0">
                <a:effectLst/>
              </a:rPr>
              <a:t> </a:t>
            </a:r>
            <a:r>
              <a:rPr lang="en-US" sz="1400" dirty="0">
                <a:effectLst/>
                <a:latin typeface="Times New Roman" panose="02020603050405020304" pitchFamily="18" charset="0"/>
                <a:ea typeface="PMingLiU" panose="02020500000000000000" pitchFamily="18" charset="-120"/>
              </a:rPr>
              <a:t>2300 images to label and train the AI model</a:t>
            </a:r>
          </a:p>
          <a:p>
            <a:pPr marL="457200" lvl="1" indent="0">
              <a:buNone/>
            </a:pPr>
            <a:endParaRPr lang="en-US" sz="1400" dirty="0">
              <a:latin typeface="Times New Roman" panose="02020603050405020304" pitchFamily="18" charset="0"/>
              <a:ea typeface="PMingLiU" panose="02020500000000000000" pitchFamily="18" charset="-120"/>
            </a:endParaRPr>
          </a:p>
          <a:p>
            <a:pPr lvl="1"/>
            <a:r>
              <a:rPr lang="en-US" sz="1400" dirty="0">
                <a:latin typeface="Times New Roman" panose="02020603050405020304" pitchFamily="18" charset="0"/>
                <a:ea typeface="PMingLiU" panose="02020500000000000000" pitchFamily="18" charset="-120"/>
              </a:rPr>
              <a:t>Using the </a:t>
            </a:r>
            <a:r>
              <a:rPr lang="en-US" sz="1400" b="1" dirty="0">
                <a:latin typeface="Times New Roman" panose="02020603050405020304" pitchFamily="18" charset="0"/>
                <a:ea typeface="PMingLiU" panose="02020500000000000000" pitchFamily="18" charset="-120"/>
              </a:rPr>
              <a:t>Monocular Distance Estimation </a:t>
            </a:r>
            <a:r>
              <a:rPr lang="en-US" sz="1400" dirty="0">
                <a:latin typeface="Times New Roman" panose="02020603050405020304" pitchFamily="18" charset="0"/>
                <a:ea typeface="PMingLiU" panose="02020500000000000000" pitchFamily="18" charset="-120"/>
              </a:rPr>
              <a:t>to calculate the font car distance</a:t>
            </a:r>
            <a:r>
              <a:rPr lang="en-US" sz="1400" dirty="0"/>
              <a:t> </a:t>
            </a:r>
            <a:endParaRPr lang="en-US" sz="1800" dirty="0">
              <a:effectLst/>
              <a:latin typeface="Times New Roman" panose="02020603050405020304" pitchFamily="18" charset="0"/>
              <a:ea typeface="PMingLiU" panose="02020500000000000000" pitchFamily="18" charset="-120"/>
            </a:endParaRPr>
          </a:p>
        </p:txBody>
      </p:sp>
      <p:sp>
        <p:nvSpPr>
          <p:cNvPr id="6" name="Rectangle 2">
            <a:extLst>
              <a:ext uri="{FF2B5EF4-FFF2-40B4-BE49-F238E27FC236}">
                <a16:creationId xmlns:a16="http://schemas.microsoft.com/office/drawing/2014/main" id="{E5F1E9FD-89CC-9D17-3EAD-CD0EA943288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4" descr="Figure 7: YOLOv8 variants starting with YOLOv8 Nano to YOLOv8 XLarge (source: image by the author).">
            <a:extLst>
              <a:ext uri="{FF2B5EF4-FFF2-40B4-BE49-F238E27FC236}">
                <a16:creationId xmlns:a16="http://schemas.microsoft.com/office/drawing/2014/main" id="{4FB4CB70-A4A7-75AE-6A8A-AC0DB37FAD8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077008" y="197101"/>
            <a:ext cx="3844706" cy="1352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E0B3025-4FC2-0A22-A5B9-31373E601F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886" y="108894"/>
            <a:ext cx="4224343" cy="2092460"/>
          </a:xfrm>
          <a:prstGeom prst="rect">
            <a:avLst/>
          </a:prstGeom>
        </p:spPr>
      </p:pic>
      <p:pic>
        <p:nvPicPr>
          <p:cNvPr id="10" name="Picture 9" descr="A group of graphs and diagrams&#10;&#10;Description automatically generated">
            <a:extLst>
              <a:ext uri="{FF2B5EF4-FFF2-40B4-BE49-F238E27FC236}">
                <a16:creationId xmlns:a16="http://schemas.microsoft.com/office/drawing/2014/main" id="{D99BDE6A-F7E5-7896-CC2E-F69CC5EA3856}"/>
              </a:ext>
            </a:extLst>
          </p:cNvPr>
          <p:cNvPicPr>
            <a:picLocks noChangeAspect="1"/>
          </p:cNvPicPr>
          <p:nvPr/>
        </p:nvPicPr>
        <p:blipFill>
          <a:blip r:embed="rId6"/>
          <a:stretch>
            <a:fillRect/>
          </a:stretch>
        </p:blipFill>
        <p:spPr>
          <a:xfrm>
            <a:off x="7937088" y="1777498"/>
            <a:ext cx="4124546" cy="2451813"/>
          </a:xfrm>
          <a:prstGeom prst="rect">
            <a:avLst/>
          </a:prstGeom>
        </p:spPr>
      </p:pic>
      <p:pic>
        <p:nvPicPr>
          <p:cNvPr id="18" name="Picture 17" descr="A screen shot of a computer screen&#10;&#10;Description automatically generated">
            <a:extLst>
              <a:ext uri="{FF2B5EF4-FFF2-40B4-BE49-F238E27FC236}">
                <a16:creationId xmlns:a16="http://schemas.microsoft.com/office/drawing/2014/main" id="{2379F365-77F7-1B1E-5448-76BAECF8AD03}"/>
              </a:ext>
            </a:extLst>
          </p:cNvPr>
          <p:cNvPicPr>
            <a:picLocks noChangeAspect="1"/>
          </p:cNvPicPr>
          <p:nvPr/>
        </p:nvPicPr>
        <p:blipFill>
          <a:blip r:embed="rId7"/>
          <a:stretch>
            <a:fillRect/>
          </a:stretch>
        </p:blipFill>
        <p:spPr>
          <a:xfrm>
            <a:off x="7937088" y="4572002"/>
            <a:ext cx="4146602" cy="2225904"/>
          </a:xfrm>
          <a:prstGeom prst="rect">
            <a:avLst/>
          </a:prstGeom>
        </p:spPr>
      </p:pic>
      <p:sp>
        <p:nvSpPr>
          <p:cNvPr id="4" name="TextBox 3">
            <a:extLst>
              <a:ext uri="{FF2B5EF4-FFF2-40B4-BE49-F238E27FC236}">
                <a16:creationId xmlns:a16="http://schemas.microsoft.com/office/drawing/2014/main" id="{44C31CF9-B718-4D57-A27E-6D5AA5168480}"/>
              </a:ext>
            </a:extLst>
          </p:cNvPr>
          <p:cNvSpPr txBox="1"/>
          <p:nvPr/>
        </p:nvSpPr>
        <p:spPr>
          <a:xfrm>
            <a:off x="5936893" y="2404331"/>
            <a:ext cx="1803557" cy="738664"/>
          </a:xfrm>
          <a:prstGeom prst="rect">
            <a:avLst/>
          </a:prstGeom>
          <a:noFill/>
        </p:spPr>
        <p:txBody>
          <a:bodyPr wrap="square" rtlCol="0">
            <a:spAutoFit/>
          </a:bodyPr>
          <a:lstStyle/>
          <a:p>
            <a:r>
              <a:rPr lang="en-US" sz="1400" dirty="0">
                <a:effectLst/>
                <a:latin typeface="Times New Roman" panose="02020603050405020304" pitchFamily="18" charset="0"/>
                <a:ea typeface="PMingLiU" panose="02020500000000000000" pitchFamily="18" charset="-120"/>
              </a:rPr>
              <a:t>Assume:</a:t>
            </a:r>
          </a:p>
          <a:p>
            <a:r>
              <a:rPr lang="en-US" sz="1400" dirty="0">
                <a:effectLst/>
              </a:rPr>
              <a:t>Car = 2m,</a:t>
            </a:r>
            <a:r>
              <a:rPr lang="en-US" sz="1400" dirty="0"/>
              <a:t>Bus = 2.5m</a:t>
            </a:r>
          </a:p>
          <a:p>
            <a:r>
              <a:rPr lang="en-US" sz="1400" dirty="0">
                <a:effectLst/>
                <a:latin typeface="Times New Roman" panose="02020603050405020304" pitchFamily="18" charset="0"/>
                <a:ea typeface="PMingLiU" panose="02020500000000000000" pitchFamily="18" charset="-120"/>
              </a:rPr>
              <a:t>Focal length=700 </a:t>
            </a:r>
            <a:endParaRPr lang="en-US" sz="1400" dirty="0"/>
          </a:p>
        </p:txBody>
      </p:sp>
      <p:sp>
        <p:nvSpPr>
          <p:cNvPr id="5" name="TextBox 4">
            <a:extLst>
              <a:ext uri="{FF2B5EF4-FFF2-40B4-BE49-F238E27FC236}">
                <a16:creationId xmlns:a16="http://schemas.microsoft.com/office/drawing/2014/main" id="{1EA05930-6498-404D-6F97-E46C0F898577}"/>
              </a:ext>
            </a:extLst>
          </p:cNvPr>
          <p:cNvSpPr txBox="1"/>
          <p:nvPr/>
        </p:nvSpPr>
        <p:spPr>
          <a:xfrm>
            <a:off x="1776599" y="3152247"/>
            <a:ext cx="5841122" cy="276999"/>
          </a:xfrm>
          <a:prstGeom prst="rect">
            <a:avLst/>
          </a:prstGeom>
          <a:noFill/>
        </p:spPr>
        <p:txBody>
          <a:bodyPr wrap="square" rtlCol="0">
            <a:spAutoFit/>
          </a:bodyPr>
          <a:lstStyle/>
          <a:p>
            <a:r>
              <a:rPr lang="en-US" sz="1200" dirty="0"/>
              <a:t>yolo train model=yolov8m.pt data=</a:t>
            </a:r>
            <a:r>
              <a:rPr lang="en-US" sz="1200" dirty="0" err="1"/>
              <a:t>data.yaml</a:t>
            </a:r>
            <a:r>
              <a:rPr lang="en-US" sz="1200" dirty="0"/>
              <a:t> epochs=1000 </a:t>
            </a:r>
            <a:r>
              <a:rPr lang="en-US" sz="1200" dirty="0" err="1"/>
              <a:t>imgsz</a:t>
            </a:r>
            <a:r>
              <a:rPr lang="en-US" sz="1200" dirty="0"/>
              <a:t>=640 batch=64 workers=4</a:t>
            </a:r>
          </a:p>
        </p:txBody>
      </p:sp>
      <p:pic>
        <p:nvPicPr>
          <p:cNvPr id="9" name="Picture 8" descr="A screen shot of a computer&#10;&#10;Description automatically generated">
            <a:extLst>
              <a:ext uri="{FF2B5EF4-FFF2-40B4-BE49-F238E27FC236}">
                <a16:creationId xmlns:a16="http://schemas.microsoft.com/office/drawing/2014/main" id="{1B82BE66-2531-D1E5-77E7-1A1678455EAC}"/>
              </a:ext>
            </a:extLst>
          </p:cNvPr>
          <p:cNvPicPr>
            <a:picLocks noChangeAspect="1"/>
          </p:cNvPicPr>
          <p:nvPr/>
        </p:nvPicPr>
        <p:blipFill>
          <a:blip r:embed="rId8"/>
          <a:stretch>
            <a:fillRect/>
          </a:stretch>
        </p:blipFill>
        <p:spPr>
          <a:xfrm>
            <a:off x="4700118" y="53270"/>
            <a:ext cx="2954295" cy="1359080"/>
          </a:xfrm>
          <a:prstGeom prst="rect">
            <a:avLst/>
          </a:prstGeom>
        </p:spPr>
      </p:pic>
      <p:pic>
        <p:nvPicPr>
          <p:cNvPr id="11" name="Picture 10" descr="A diagram of a photo plane&#10;&#10;Description automatically generated">
            <a:extLst>
              <a:ext uri="{FF2B5EF4-FFF2-40B4-BE49-F238E27FC236}">
                <a16:creationId xmlns:a16="http://schemas.microsoft.com/office/drawing/2014/main" id="{75A6B318-5BFF-702A-FC78-0331A9923214}"/>
              </a:ext>
            </a:extLst>
          </p:cNvPr>
          <p:cNvPicPr>
            <a:picLocks noChangeAspect="1"/>
          </p:cNvPicPr>
          <p:nvPr/>
        </p:nvPicPr>
        <p:blipFill>
          <a:blip r:embed="rId9"/>
          <a:stretch>
            <a:fillRect/>
          </a:stretch>
        </p:blipFill>
        <p:spPr>
          <a:xfrm>
            <a:off x="4453274" y="3832109"/>
            <a:ext cx="2967238" cy="1743184"/>
          </a:xfrm>
          <a:prstGeom prst="rect">
            <a:avLst/>
          </a:prstGeom>
        </p:spPr>
      </p:pic>
      <p:sp>
        <p:nvSpPr>
          <p:cNvPr id="13" name="TextBox 12">
            <a:extLst>
              <a:ext uri="{FF2B5EF4-FFF2-40B4-BE49-F238E27FC236}">
                <a16:creationId xmlns:a16="http://schemas.microsoft.com/office/drawing/2014/main" id="{41D8FC48-FE9E-A34F-DC6F-D54F81E909FE}"/>
              </a:ext>
            </a:extLst>
          </p:cNvPr>
          <p:cNvSpPr txBox="1"/>
          <p:nvPr/>
        </p:nvSpPr>
        <p:spPr>
          <a:xfrm>
            <a:off x="1374860" y="5685768"/>
            <a:ext cx="4400564" cy="584775"/>
          </a:xfrm>
          <a:prstGeom prst="rect">
            <a:avLst/>
          </a:prstGeom>
          <a:noFill/>
        </p:spPr>
        <p:txBody>
          <a:bodyPr wrap="non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PMingLiU" panose="02020500000000000000" pitchFamily="18" charset="-120"/>
              </a:rPr>
              <a:t>Flash API Python Library </a:t>
            </a:r>
          </a:p>
          <a:p>
            <a:pPr lvl="1"/>
            <a:r>
              <a:rPr lang="en-US" sz="1400" dirty="0">
                <a:latin typeface="Times New Roman" panose="02020603050405020304" pitchFamily="18" charset="0"/>
                <a:ea typeface="PMingLiU" panose="02020500000000000000" pitchFamily="18" charset="-120"/>
              </a:rPr>
              <a:t>Holding the web server receive and send the request</a:t>
            </a:r>
          </a:p>
        </p:txBody>
      </p:sp>
      <p:sp>
        <p:nvSpPr>
          <p:cNvPr id="22" name="TextBox 21">
            <a:extLst>
              <a:ext uri="{FF2B5EF4-FFF2-40B4-BE49-F238E27FC236}">
                <a16:creationId xmlns:a16="http://schemas.microsoft.com/office/drawing/2014/main" id="{BF28F7DF-38B4-993F-DB2F-7AE3E07C4D20}"/>
              </a:ext>
            </a:extLst>
          </p:cNvPr>
          <p:cNvSpPr txBox="1"/>
          <p:nvPr/>
        </p:nvSpPr>
        <p:spPr>
          <a:xfrm>
            <a:off x="1061869" y="4401312"/>
            <a:ext cx="3635291" cy="1177245"/>
          </a:xfrm>
          <a:prstGeom prst="rect">
            <a:avLst/>
          </a:prstGeom>
          <a:noFill/>
        </p:spPr>
        <p:txBody>
          <a:bodyPr wrap="square">
            <a:spAutoFit/>
          </a:bodyPr>
          <a:lstStyle/>
          <a:p>
            <a:pPr>
              <a:spcBef>
                <a:spcPts val="900"/>
              </a:spcBef>
            </a:pPr>
            <a:r>
              <a:rPr lang="en-US" sz="1200" dirty="0">
                <a:solidFill>
                  <a:srgbClr val="000000"/>
                </a:solidFill>
                <a:effectLst/>
                <a:latin typeface="Helvetica" pitchFamily="2" charset="0"/>
              </a:rPr>
              <a:t>D </a:t>
            </a:r>
            <a:r>
              <a:rPr lang="en-US" sz="1200" dirty="0">
                <a:solidFill>
                  <a:srgbClr val="0E0E0E"/>
                </a:solidFill>
                <a:effectLst/>
                <a:latin typeface=".AppleSystemUIFont"/>
              </a:rPr>
              <a:t> = Distance to the object (meters or feet)</a:t>
            </a:r>
          </a:p>
          <a:p>
            <a:pPr>
              <a:spcBef>
                <a:spcPts val="900"/>
              </a:spcBef>
            </a:pPr>
            <a:r>
              <a:rPr lang="en-US" sz="1200" dirty="0">
                <a:solidFill>
                  <a:srgbClr val="000000"/>
                </a:solidFill>
                <a:effectLst/>
                <a:latin typeface="Helvetica" pitchFamily="2" charset="0"/>
              </a:rPr>
              <a:t>H </a:t>
            </a:r>
            <a:r>
              <a:rPr lang="en-US" sz="1200" dirty="0">
                <a:solidFill>
                  <a:srgbClr val="0E0E0E"/>
                </a:solidFill>
                <a:effectLst/>
                <a:latin typeface=".AppleSystemUIFont"/>
              </a:rPr>
              <a:t> </a:t>
            </a:r>
            <a:r>
              <a:rPr lang="en-US" sz="1200">
                <a:solidFill>
                  <a:srgbClr val="0E0E0E"/>
                </a:solidFill>
                <a:effectLst/>
                <a:latin typeface=".AppleSystemUIFont"/>
              </a:rPr>
              <a:t>= Car’s Actual </a:t>
            </a:r>
            <a:r>
              <a:rPr lang="en-US" sz="1200" dirty="0">
                <a:solidFill>
                  <a:srgbClr val="0E0E0E"/>
                </a:solidFill>
                <a:effectLst/>
                <a:latin typeface=".AppleSystemUIFont"/>
              </a:rPr>
              <a:t>height of the object (meters or feet)</a:t>
            </a:r>
          </a:p>
          <a:p>
            <a:pPr>
              <a:spcBef>
                <a:spcPts val="900"/>
              </a:spcBef>
            </a:pPr>
            <a:r>
              <a:rPr lang="en-US" sz="1200" dirty="0">
                <a:solidFill>
                  <a:srgbClr val="000000"/>
                </a:solidFill>
                <a:effectLst/>
                <a:latin typeface="Helvetica" pitchFamily="2" charset="0"/>
              </a:rPr>
              <a:t>f </a:t>
            </a:r>
            <a:r>
              <a:rPr lang="en-US" sz="1200" dirty="0">
                <a:solidFill>
                  <a:srgbClr val="0E0E0E"/>
                </a:solidFill>
                <a:effectLst/>
                <a:latin typeface=".AppleSystemUIFont"/>
              </a:rPr>
              <a:t> = Focal length of the camera (pixels or millimeters)</a:t>
            </a:r>
          </a:p>
          <a:p>
            <a:pPr>
              <a:spcBef>
                <a:spcPts val="900"/>
              </a:spcBef>
            </a:pPr>
            <a:r>
              <a:rPr lang="en-US" sz="1200" dirty="0">
                <a:solidFill>
                  <a:srgbClr val="000000"/>
                </a:solidFill>
                <a:effectLst/>
                <a:latin typeface="Helvetica" pitchFamily="2" charset="0"/>
              </a:rPr>
              <a:t>h </a:t>
            </a:r>
            <a:r>
              <a:rPr lang="en-US" sz="1200" dirty="0">
                <a:solidFill>
                  <a:srgbClr val="0E0E0E"/>
                </a:solidFill>
                <a:effectLst/>
                <a:latin typeface=".AppleSystemUIFont"/>
              </a:rPr>
              <a:t> = Apparent height of the object in the image (pixels)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25AEAFE-5B79-EA8C-9D1A-87B9F5B52C9F}"/>
                  </a:ext>
                </a:extLst>
              </p:cNvPr>
              <p:cNvSpPr txBox="1"/>
              <p:nvPr/>
            </p:nvSpPr>
            <p:spPr>
              <a:xfrm>
                <a:off x="1776599" y="3868088"/>
                <a:ext cx="1078500" cy="493981"/>
              </a:xfrm>
              <a:prstGeom prst="rect">
                <a:avLst/>
              </a:prstGeom>
              <a:noFill/>
            </p:spPr>
            <p:txBody>
              <a:bodyPr wrap="none" rtlCol="0">
                <a:spAutoFit/>
              </a:bodyPr>
              <a:lstStyle/>
              <a:p>
                <a:r>
                  <a:rPr lang="en-US" sz="1800" dirty="0">
                    <a:effectLst/>
                    <a:ea typeface="PMingLiU" panose="02020500000000000000" pitchFamily="18" charset="-120"/>
                  </a:rPr>
                  <a:t>D = </a:t>
                </a:r>
                <a14:m>
                  <m:oMath xmlns:m="http://schemas.openxmlformats.org/officeDocument/2006/math">
                    <m:f>
                      <m:fPr>
                        <m:ctrlPr>
                          <a:rPr lang="en-US" sz="1800" i="1" smtClean="0">
                            <a:effectLst/>
                            <a:latin typeface="Cambria Math" panose="02040503050406030204" pitchFamily="18" charset="0"/>
                            <a:ea typeface="PMingLiU" panose="02020500000000000000" pitchFamily="18" charset="-120"/>
                          </a:rPr>
                        </m:ctrlPr>
                      </m:fPr>
                      <m:num>
                        <m:r>
                          <a:rPr lang="en-US" sz="1800" i="1">
                            <a:latin typeface="Cambria Math" panose="02040503050406030204" pitchFamily="18" charset="0"/>
                            <a:ea typeface="PMingLiU" panose="02020500000000000000" pitchFamily="18" charset="-120"/>
                          </a:rPr>
                          <m:t>𝐻𝑥</m:t>
                        </m:r>
                        <m:r>
                          <a:rPr lang="en-US" sz="1800" i="1">
                            <a:latin typeface="Cambria Math" panose="02040503050406030204" pitchFamily="18" charset="0"/>
                            <a:ea typeface="PMingLiU" panose="02020500000000000000" pitchFamily="18" charset="-120"/>
                          </a:rPr>
                          <m:t> </m:t>
                        </m:r>
                        <m:r>
                          <a:rPr lang="en-US" sz="1800" i="1">
                            <a:latin typeface="Cambria Math" panose="02040503050406030204" pitchFamily="18" charset="0"/>
                            <a:ea typeface="PMingLiU" panose="02020500000000000000" pitchFamily="18" charset="-120"/>
                          </a:rPr>
                          <m:t>𝑓</m:t>
                        </m:r>
                        <m:r>
                          <a:rPr lang="en-US" sz="1800" i="1">
                            <a:latin typeface="Cambria Math" panose="02040503050406030204" pitchFamily="18" charset="0"/>
                            <a:ea typeface="PMingLiU" panose="02020500000000000000" pitchFamily="18" charset="-120"/>
                          </a:rPr>
                          <m:t>  </m:t>
                        </m:r>
                      </m:num>
                      <m:den>
                        <m:r>
                          <a:rPr lang="en-US" sz="1800" b="0" i="1" smtClean="0">
                            <a:effectLst/>
                            <a:latin typeface="Cambria Math" panose="02040503050406030204" pitchFamily="18" charset="0"/>
                            <a:ea typeface="PMingLiU" panose="02020500000000000000" pitchFamily="18" charset="-120"/>
                          </a:rPr>
                          <m:t>h</m:t>
                        </m:r>
                      </m:den>
                    </m:f>
                  </m:oMath>
                </a14:m>
                <a:endParaRPr lang="en-US" sz="1800" dirty="0">
                  <a:effectLst/>
                  <a:latin typeface="Times New Roman" panose="02020603050405020304" pitchFamily="18" charset="0"/>
                  <a:ea typeface="PMingLiU" panose="02020500000000000000" pitchFamily="18" charset="-120"/>
                </a:endParaRPr>
              </a:p>
            </p:txBody>
          </p:sp>
        </mc:Choice>
        <mc:Fallback xmlns="">
          <p:sp>
            <p:nvSpPr>
              <p:cNvPr id="23" name="TextBox 22">
                <a:extLst>
                  <a:ext uri="{FF2B5EF4-FFF2-40B4-BE49-F238E27FC236}">
                    <a16:creationId xmlns:a16="http://schemas.microsoft.com/office/drawing/2014/main" id="{725AEAFE-5B79-EA8C-9D1A-87B9F5B52C9F}"/>
                  </a:ext>
                </a:extLst>
              </p:cNvPr>
              <p:cNvSpPr txBox="1">
                <a:spLocks noRot="1" noChangeAspect="1" noMove="1" noResize="1" noEditPoints="1" noAdjustHandles="1" noChangeArrowheads="1" noChangeShapeType="1" noTextEdit="1"/>
              </p:cNvSpPr>
              <p:nvPr/>
            </p:nvSpPr>
            <p:spPr>
              <a:xfrm>
                <a:off x="1776599" y="3868088"/>
                <a:ext cx="1078500" cy="493981"/>
              </a:xfrm>
              <a:prstGeom prst="rect">
                <a:avLst/>
              </a:prstGeom>
              <a:blipFill>
                <a:blip r:embed="rId10"/>
                <a:stretch>
                  <a:fillRect l="-4651" b="-7500"/>
                </a:stretch>
              </a:blipFill>
            </p:spPr>
            <p:txBody>
              <a:bodyPr/>
              <a:lstStyle/>
              <a:p>
                <a:r>
                  <a:rPr lang="en-US">
                    <a:noFill/>
                  </a:rPr>
                  <a:t> </a:t>
                </a:r>
              </a:p>
            </p:txBody>
          </p:sp>
        </mc:Fallback>
      </mc:AlternateContent>
    </p:spTree>
    <p:extLst>
      <p:ext uri="{BB962C8B-B14F-4D97-AF65-F5344CB8AC3E}">
        <p14:creationId xmlns:p14="http://schemas.microsoft.com/office/powerpoint/2010/main" val="40435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BA1C-FC1E-C3F0-5883-68C87A55303E}"/>
              </a:ext>
            </a:extLst>
          </p:cNvPr>
          <p:cNvSpPr>
            <a:spLocks noGrp="1"/>
          </p:cNvSpPr>
          <p:nvPr>
            <p:ph type="title"/>
          </p:nvPr>
        </p:nvSpPr>
        <p:spPr/>
        <p:txBody>
          <a:bodyPr/>
          <a:lstStyle/>
          <a:p>
            <a:r>
              <a:rPr lang="en-US" sz="4400" b="1">
                <a:effectLst/>
                <a:latin typeface="Times New Roman" panose="02020603050405020304" pitchFamily="18" charset="0"/>
                <a:ea typeface="Times New Roman" panose="02020603050405020304" pitchFamily="18" charset="0"/>
                <a:cs typeface="Times New Roman" panose="02020603050405020304" pitchFamily="18" charset="0"/>
              </a:rPr>
              <a:t>Methodology</a:t>
            </a:r>
            <a:endParaRPr lang="en-US" dirty="0"/>
          </a:p>
        </p:txBody>
      </p:sp>
      <p:sp>
        <p:nvSpPr>
          <p:cNvPr id="3" name="Content Placeholder 2">
            <a:extLst>
              <a:ext uri="{FF2B5EF4-FFF2-40B4-BE49-F238E27FC236}">
                <a16:creationId xmlns:a16="http://schemas.microsoft.com/office/drawing/2014/main" id="{6A50A551-6EA3-95DB-CC70-C17BF6FDA84E}"/>
              </a:ext>
            </a:extLst>
          </p:cNvPr>
          <p:cNvSpPr>
            <a:spLocks noGrp="1"/>
          </p:cNvSpPr>
          <p:nvPr>
            <p:ph idx="1"/>
          </p:nvPr>
        </p:nvSpPr>
        <p:spPr/>
        <p:txBody>
          <a:bodyPr/>
          <a:lstStyle/>
          <a:p>
            <a:r>
              <a:rPr lang="en-US" sz="1800" dirty="0" err="1">
                <a:effectLst/>
                <a:latin typeface="Times New Roman" panose="02020603050405020304" pitchFamily="18" charset="0"/>
                <a:ea typeface="PMingLiU" panose="02020500000000000000" pitchFamily="18" charset="-120"/>
              </a:rPr>
              <a:t>SpeechSynthsis</a:t>
            </a:r>
            <a:r>
              <a:rPr lang="en-US" sz="1800" dirty="0">
                <a:effectLst/>
                <a:latin typeface="Times New Roman" panose="02020603050405020304" pitchFamily="18" charset="0"/>
                <a:ea typeface="PMingLiU" panose="02020500000000000000" pitchFamily="18" charset="-120"/>
              </a:rPr>
              <a:t> API – Provide real-time audio alerts to drivers </a:t>
            </a:r>
          </a:p>
          <a:p>
            <a:r>
              <a:rPr lang="en-US" sz="1800" dirty="0">
                <a:effectLst/>
                <a:latin typeface="Times New Roman" panose="02020603050405020304" pitchFamily="18" charset="0"/>
                <a:ea typeface="PMingLiU" panose="02020500000000000000" pitchFamily="18" charset="-120"/>
              </a:rPr>
              <a:t>GPS Geo Location</a:t>
            </a:r>
          </a:p>
          <a:p>
            <a:pPr lvl="1"/>
            <a:r>
              <a:rPr lang="en-US" sz="1800" dirty="0">
                <a:latin typeface="Times New Roman" panose="02020603050405020304" pitchFamily="18" charset="0"/>
                <a:ea typeface="PMingLiU" panose="02020500000000000000" pitchFamily="18" charset="-120"/>
              </a:rPr>
              <a:t>Show the current location and street name</a:t>
            </a:r>
          </a:p>
          <a:p>
            <a:pPr lvl="1"/>
            <a:r>
              <a:rPr lang="en-US" sz="1800" dirty="0">
                <a:effectLst/>
                <a:latin typeface="Times New Roman" panose="02020603050405020304" pitchFamily="18" charset="0"/>
                <a:ea typeface="Times New Roman" panose="02020603050405020304" pitchFamily="18" charset="0"/>
              </a:rPr>
              <a:t>Calculate the speed</a:t>
            </a:r>
          </a:p>
          <a:p>
            <a:endParaRPr lang="en-US" dirty="0"/>
          </a:p>
        </p:txBody>
      </p:sp>
      <p:pic>
        <p:nvPicPr>
          <p:cNvPr id="4" name="Picture 3" descr="A black screen with green text&#10;&#10;Description automatically generated">
            <a:extLst>
              <a:ext uri="{FF2B5EF4-FFF2-40B4-BE49-F238E27FC236}">
                <a16:creationId xmlns:a16="http://schemas.microsoft.com/office/drawing/2014/main" id="{7436A560-175B-221B-963B-60DC11974969}"/>
              </a:ext>
            </a:extLst>
          </p:cNvPr>
          <p:cNvPicPr>
            <a:picLocks noChangeAspect="1"/>
          </p:cNvPicPr>
          <p:nvPr/>
        </p:nvPicPr>
        <p:blipFill>
          <a:blip r:embed="rId3"/>
          <a:stretch>
            <a:fillRect/>
          </a:stretch>
        </p:blipFill>
        <p:spPr>
          <a:xfrm>
            <a:off x="7749421" y="591910"/>
            <a:ext cx="4176953" cy="1484498"/>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3DDBEE54-9D04-CD4E-8AE6-36DC3CA6F97B}"/>
              </a:ext>
            </a:extLst>
          </p:cNvPr>
          <p:cNvPicPr>
            <a:picLocks noChangeAspect="1"/>
          </p:cNvPicPr>
          <p:nvPr/>
        </p:nvPicPr>
        <p:blipFill>
          <a:blip r:embed="rId4"/>
          <a:stretch>
            <a:fillRect/>
          </a:stretch>
        </p:blipFill>
        <p:spPr>
          <a:xfrm>
            <a:off x="3255859" y="4610592"/>
            <a:ext cx="5485613" cy="1818759"/>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6EE075AC-331B-262D-A436-4C9E9339D970}"/>
              </a:ext>
            </a:extLst>
          </p:cNvPr>
          <p:cNvPicPr>
            <a:picLocks noChangeAspect="1"/>
          </p:cNvPicPr>
          <p:nvPr/>
        </p:nvPicPr>
        <p:blipFill>
          <a:blip r:embed="rId5"/>
          <a:stretch>
            <a:fillRect/>
          </a:stretch>
        </p:blipFill>
        <p:spPr>
          <a:xfrm>
            <a:off x="155542" y="428649"/>
            <a:ext cx="4031540" cy="1711086"/>
          </a:xfrm>
          <a:prstGeom prst="rect">
            <a:avLst/>
          </a:prstGeom>
        </p:spPr>
      </p:pic>
      <p:pic>
        <p:nvPicPr>
          <p:cNvPr id="7" name="Picture 6" descr="A screenshot of a phone&#10;&#10;Description automatically generated">
            <a:extLst>
              <a:ext uri="{FF2B5EF4-FFF2-40B4-BE49-F238E27FC236}">
                <a16:creationId xmlns:a16="http://schemas.microsoft.com/office/drawing/2014/main" id="{88B4BC5F-68AB-5EF2-5FB0-C4AE287D344A}"/>
              </a:ext>
            </a:extLst>
          </p:cNvPr>
          <p:cNvPicPr>
            <a:picLocks noChangeAspect="1"/>
          </p:cNvPicPr>
          <p:nvPr/>
        </p:nvPicPr>
        <p:blipFill>
          <a:blip r:embed="rId6"/>
          <a:stretch>
            <a:fillRect/>
          </a:stretch>
        </p:blipFill>
        <p:spPr>
          <a:xfrm>
            <a:off x="4222058" y="3834880"/>
            <a:ext cx="2602290" cy="640246"/>
          </a:xfrm>
          <a:prstGeom prst="rect">
            <a:avLst/>
          </a:prstGeom>
        </p:spPr>
      </p:pic>
    </p:spTree>
    <p:extLst>
      <p:ext uri="{BB962C8B-B14F-4D97-AF65-F5344CB8AC3E}">
        <p14:creationId xmlns:p14="http://schemas.microsoft.com/office/powerpoint/2010/main" val="18027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2694-4F55-F0EA-B622-84DEFC86245A}"/>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endParaRPr lang="en-US" dirty="0"/>
          </a:p>
        </p:txBody>
      </p:sp>
      <p:sp>
        <p:nvSpPr>
          <p:cNvPr id="3" name="Content Placeholder 2">
            <a:extLst>
              <a:ext uri="{FF2B5EF4-FFF2-40B4-BE49-F238E27FC236}">
                <a16:creationId xmlns:a16="http://schemas.microsoft.com/office/drawing/2014/main" id="{D8221CD6-279B-356B-A699-B3C4A54D7A07}"/>
              </a:ext>
            </a:extLst>
          </p:cNvPr>
          <p:cNvSpPr>
            <a:spLocks noGrp="1"/>
          </p:cNvSpPr>
          <p:nvPr>
            <p:ph idx="1"/>
          </p:nvPr>
        </p:nvSpPr>
        <p:spPr>
          <a:xfrm>
            <a:off x="1295401" y="2556932"/>
            <a:ext cx="5223386" cy="3318936"/>
          </a:xfrm>
        </p:spPr>
        <p:txBody>
          <a:bodyPr>
            <a:normAutofit/>
          </a:bodyPr>
          <a:lstStyle/>
          <a:p>
            <a:r>
              <a:rPr lang="en-US" sz="1800" dirty="0">
                <a:effectLst/>
                <a:latin typeface="Times New Roman" panose="02020603050405020304" pitchFamily="18" charset="0"/>
                <a:ea typeface="PMingLiU" panose="02020500000000000000" pitchFamily="18" charset="-120"/>
              </a:rPr>
              <a:t>OpenCV Python Library</a:t>
            </a:r>
          </a:p>
          <a:p>
            <a:pPr marL="800100" lvl="1" indent="-342900">
              <a:buFont typeface="+mj-lt"/>
              <a:buAutoNum type="arabicPeriod"/>
            </a:pPr>
            <a:r>
              <a:rPr lang="en-US" sz="1400" dirty="0">
                <a:latin typeface="Times New Roman" panose="02020603050405020304" pitchFamily="18" charset="0"/>
                <a:ea typeface="Times New Roman" panose="02020603050405020304" pitchFamily="18" charset="0"/>
              </a:rPr>
              <a:t>C</a:t>
            </a:r>
            <a:r>
              <a:rPr lang="en-US" sz="1400" dirty="0">
                <a:effectLst/>
                <a:latin typeface="Times New Roman" panose="02020603050405020304" pitchFamily="18" charset="0"/>
                <a:ea typeface="Times New Roman" panose="02020603050405020304" pitchFamily="18" charset="0"/>
              </a:rPr>
              <a:t>onvert this encoded data back into an image format (frame) that can be processed</a:t>
            </a:r>
            <a:r>
              <a:rPr lang="en-US" sz="1400" dirty="0">
                <a:effectLst/>
              </a:rPr>
              <a:t> </a:t>
            </a:r>
            <a:endParaRPr lang="en-US" sz="1400" dirty="0">
              <a:effectLst/>
              <a:latin typeface="Times New Roman" panose="02020603050405020304" pitchFamily="18" charset="0"/>
              <a:ea typeface="Times New Roman" panose="02020603050405020304" pitchFamily="18" charset="0"/>
            </a:endParaRPr>
          </a:p>
          <a:p>
            <a:pPr marL="800100" lvl="1" indent="-342900">
              <a:buFont typeface="+mj-lt"/>
              <a:buAutoNum type="arabicPeriod"/>
            </a:pPr>
            <a:r>
              <a:rPr lang="en-US" sz="1500" dirty="0">
                <a:latin typeface="Times New Roman" panose="02020603050405020304" pitchFamily="18" charset="0"/>
                <a:ea typeface="Times New Roman" panose="02020603050405020304" pitchFamily="18" charset="0"/>
              </a:rPr>
              <a:t>D</a:t>
            </a:r>
            <a:r>
              <a:rPr lang="en-US" sz="1500" dirty="0">
                <a:effectLst/>
                <a:latin typeface="Times New Roman" panose="02020603050405020304" pitchFamily="18" charset="0"/>
                <a:ea typeface="Times New Roman" panose="02020603050405020304" pitchFamily="18" charset="0"/>
              </a:rPr>
              <a:t>raw bounding boxes and labels on detected objects after detecting objects. Such as the traffic sign, car and bus.</a:t>
            </a:r>
          </a:p>
          <a:p>
            <a:pPr marL="800100" lvl="1" indent="-342900">
              <a:buFont typeface="+mj-lt"/>
              <a:buAutoNum type="arabicPeriod"/>
            </a:pPr>
            <a:r>
              <a:rPr lang="en-US" sz="1400" dirty="0">
                <a:latin typeface="Times New Roman" panose="02020603050405020304" pitchFamily="18" charset="0"/>
                <a:ea typeface="Times New Roman" panose="02020603050405020304" pitchFamily="18" charset="0"/>
              </a:rPr>
              <a:t>S</a:t>
            </a:r>
            <a:r>
              <a:rPr lang="en-US" sz="1400" dirty="0">
                <a:effectLst/>
                <a:latin typeface="Times New Roman" panose="02020603050405020304" pitchFamily="18" charset="0"/>
                <a:ea typeface="Times New Roman" panose="02020603050405020304" pitchFamily="18" charset="0"/>
              </a:rPr>
              <a:t>licing the extract a portion of the frame containing the detected sign to do the OCR (if need)</a:t>
            </a:r>
            <a:endParaRPr lang="en-US" sz="1400" dirty="0">
              <a:solidFill>
                <a:srgbClr val="0E0E0E"/>
              </a:solidFill>
              <a:effectLst/>
              <a:latin typeface=".AppleSystemUIFont"/>
              <a:ea typeface="Times New Roman" panose="02020603050405020304" pitchFamily="18" charset="0"/>
              <a:cs typeface="Times New Roman" panose="02020603050405020304" pitchFamily="18" charset="0"/>
            </a:endParaRPr>
          </a:p>
          <a:p>
            <a:pPr marL="800100" lvl="1" indent="-342900">
              <a:buFont typeface="+mj-lt"/>
              <a:buAutoNum type="arabicPeriod"/>
            </a:pPr>
            <a:r>
              <a:rPr lang="en-US" sz="1400" dirty="0">
                <a:latin typeface="Times New Roman" panose="02020603050405020304" pitchFamily="18" charset="0"/>
                <a:ea typeface="Times New Roman" panose="02020603050405020304" pitchFamily="18" charset="0"/>
              </a:rPr>
              <a:t>E</a:t>
            </a:r>
            <a:r>
              <a:rPr lang="en-US" sz="1400" dirty="0">
                <a:effectLst/>
                <a:latin typeface="Times New Roman" panose="02020603050405020304" pitchFamily="18" charset="0"/>
                <a:ea typeface="Times New Roman" panose="02020603050405020304" pitchFamily="18" charset="0"/>
              </a:rPr>
              <a:t>ncoding the annotated frame back to JPG.</a:t>
            </a:r>
            <a:r>
              <a:rPr lang="en-US" sz="1400" dirty="0">
                <a:solidFill>
                  <a:srgbClr val="0E0E0E"/>
                </a:solidFill>
                <a:effectLst/>
                <a:latin typeface=".AppleSystemUIFont"/>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 encoded image is then converted into base64 text to be transmitted over the WebSocket connection.</a:t>
            </a:r>
          </a:p>
          <a:p>
            <a:pPr lvl="1"/>
            <a:endParaRPr lang="en-US" sz="1400" dirty="0"/>
          </a:p>
        </p:txBody>
      </p:sp>
      <p:pic>
        <p:nvPicPr>
          <p:cNvPr id="5" name="Picture 4" descr="A computer code on a black background&#10;&#10;Description automatically generated">
            <a:extLst>
              <a:ext uri="{FF2B5EF4-FFF2-40B4-BE49-F238E27FC236}">
                <a16:creationId xmlns:a16="http://schemas.microsoft.com/office/drawing/2014/main" id="{DED9CEC3-8E41-D589-94E9-B7864342F60B}"/>
              </a:ext>
            </a:extLst>
          </p:cNvPr>
          <p:cNvPicPr>
            <a:picLocks noChangeAspect="1"/>
          </p:cNvPicPr>
          <p:nvPr/>
        </p:nvPicPr>
        <p:blipFill>
          <a:blip r:embed="rId3"/>
          <a:stretch>
            <a:fillRect/>
          </a:stretch>
        </p:blipFill>
        <p:spPr>
          <a:xfrm>
            <a:off x="6683884" y="2580419"/>
            <a:ext cx="4473998" cy="732701"/>
          </a:xfrm>
          <a:prstGeom prst="rect">
            <a:avLst/>
          </a:prstGeom>
        </p:spPr>
      </p:pic>
      <p:pic>
        <p:nvPicPr>
          <p:cNvPr id="11" name="Picture 10" descr="A screen shot of a computer code&#10;&#10;Description automatically generated">
            <a:extLst>
              <a:ext uri="{FF2B5EF4-FFF2-40B4-BE49-F238E27FC236}">
                <a16:creationId xmlns:a16="http://schemas.microsoft.com/office/drawing/2014/main" id="{08809CD0-3EE9-B01E-C7C9-A7AA4169000A}"/>
              </a:ext>
            </a:extLst>
          </p:cNvPr>
          <p:cNvPicPr>
            <a:picLocks noChangeAspect="1"/>
          </p:cNvPicPr>
          <p:nvPr/>
        </p:nvPicPr>
        <p:blipFill>
          <a:blip r:embed="rId4"/>
          <a:stretch>
            <a:fillRect/>
          </a:stretch>
        </p:blipFill>
        <p:spPr>
          <a:xfrm>
            <a:off x="6683884" y="3429000"/>
            <a:ext cx="4473999" cy="905309"/>
          </a:xfrm>
          <a:prstGeom prst="rect">
            <a:avLst/>
          </a:prstGeom>
        </p:spPr>
      </p:pic>
      <p:pic>
        <p:nvPicPr>
          <p:cNvPr id="15" name="Picture 14">
            <a:extLst>
              <a:ext uri="{FF2B5EF4-FFF2-40B4-BE49-F238E27FC236}">
                <a16:creationId xmlns:a16="http://schemas.microsoft.com/office/drawing/2014/main" id="{C861D6FA-5FBF-EDD2-F466-0A4BD58A237D}"/>
              </a:ext>
            </a:extLst>
          </p:cNvPr>
          <p:cNvPicPr>
            <a:picLocks noChangeAspect="1"/>
          </p:cNvPicPr>
          <p:nvPr/>
        </p:nvPicPr>
        <p:blipFill>
          <a:blip r:embed="rId5"/>
          <a:stretch>
            <a:fillRect/>
          </a:stretch>
        </p:blipFill>
        <p:spPr>
          <a:xfrm>
            <a:off x="6683884" y="5685178"/>
            <a:ext cx="4473999" cy="493599"/>
          </a:xfrm>
          <a:prstGeom prst="rect">
            <a:avLst/>
          </a:prstGeom>
        </p:spPr>
      </p:pic>
      <p:pic>
        <p:nvPicPr>
          <p:cNvPr id="17" name="Picture 16" descr="A screen shot of a computer code&#10;&#10;Description automatically generated">
            <a:extLst>
              <a:ext uri="{FF2B5EF4-FFF2-40B4-BE49-F238E27FC236}">
                <a16:creationId xmlns:a16="http://schemas.microsoft.com/office/drawing/2014/main" id="{92FC945C-9DBA-7107-7F63-022211E641BE}"/>
              </a:ext>
            </a:extLst>
          </p:cNvPr>
          <p:cNvPicPr>
            <a:picLocks noChangeAspect="1"/>
          </p:cNvPicPr>
          <p:nvPr/>
        </p:nvPicPr>
        <p:blipFill>
          <a:blip r:embed="rId6"/>
          <a:stretch>
            <a:fillRect/>
          </a:stretch>
        </p:blipFill>
        <p:spPr>
          <a:xfrm>
            <a:off x="6683884" y="4473676"/>
            <a:ext cx="4474001" cy="1095622"/>
          </a:xfrm>
          <a:prstGeom prst="rect">
            <a:avLst/>
          </a:prstGeom>
        </p:spPr>
      </p:pic>
      <p:pic>
        <p:nvPicPr>
          <p:cNvPr id="1026" name="Picture 2" descr="Custom Base64 Decoder | Kahu Security">
            <a:extLst>
              <a:ext uri="{FF2B5EF4-FFF2-40B4-BE49-F238E27FC236}">
                <a16:creationId xmlns:a16="http://schemas.microsoft.com/office/drawing/2014/main" id="{9BD9C035-0297-7204-59E5-BDF15BA42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79" y="378232"/>
            <a:ext cx="1381790" cy="7905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allery - Free interface icons">
            <a:extLst>
              <a:ext uri="{FF2B5EF4-FFF2-40B4-BE49-F238E27FC236}">
                <a16:creationId xmlns:a16="http://schemas.microsoft.com/office/drawing/2014/main" id="{C8935CA5-2686-5197-F1B1-48E8CEEC93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2661" y="229502"/>
            <a:ext cx="958273" cy="9582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sign&#10;&#10;Description automatically generated">
            <a:extLst>
              <a:ext uri="{FF2B5EF4-FFF2-40B4-BE49-F238E27FC236}">
                <a16:creationId xmlns:a16="http://schemas.microsoft.com/office/drawing/2014/main" id="{90135A8D-78A0-C3CB-577F-4224D4D503D5}"/>
              </a:ext>
            </a:extLst>
          </p:cNvPr>
          <p:cNvPicPr>
            <a:picLocks noChangeAspect="1"/>
          </p:cNvPicPr>
          <p:nvPr/>
        </p:nvPicPr>
        <p:blipFill>
          <a:blip r:embed="rId9"/>
          <a:stretch>
            <a:fillRect/>
          </a:stretch>
        </p:blipFill>
        <p:spPr>
          <a:xfrm>
            <a:off x="4977128" y="203861"/>
            <a:ext cx="1706756" cy="1041786"/>
          </a:xfrm>
          <a:prstGeom prst="rect">
            <a:avLst/>
          </a:prstGeom>
        </p:spPr>
      </p:pic>
      <p:pic>
        <p:nvPicPr>
          <p:cNvPr id="9" name="Picture 6" descr="Gallery - Free interface icons">
            <a:extLst>
              <a:ext uri="{FF2B5EF4-FFF2-40B4-BE49-F238E27FC236}">
                <a16:creationId xmlns:a16="http://schemas.microsoft.com/office/drawing/2014/main" id="{B2C2FFDE-0F7C-9E6B-3487-3FBAB10111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9445" y="351095"/>
            <a:ext cx="958273" cy="9582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ient-Server Architecture | EN.601.421: Object-Oriented Software  Engineering (OOSE)">
            <a:extLst>
              <a:ext uri="{FF2B5EF4-FFF2-40B4-BE49-F238E27FC236}">
                <a16:creationId xmlns:a16="http://schemas.microsoft.com/office/drawing/2014/main" id="{0E3836AD-B2E6-0E51-CC87-B8403CEBE7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7100" y="394011"/>
            <a:ext cx="2235621" cy="9053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AC578C-7F7A-1735-F10D-A2ED43CA3038}"/>
              </a:ext>
            </a:extLst>
          </p:cNvPr>
          <p:cNvSpPr txBox="1"/>
          <p:nvPr/>
        </p:nvSpPr>
        <p:spPr>
          <a:xfrm>
            <a:off x="7732664" y="73571"/>
            <a:ext cx="1198020" cy="369332"/>
          </a:xfrm>
          <a:prstGeom prst="rect">
            <a:avLst/>
          </a:prstGeom>
          <a:noFill/>
        </p:spPr>
        <p:txBody>
          <a:bodyPr wrap="none" rtlCol="0">
            <a:spAutoFit/>
          </a:bodyPr>
          <a:lstStyle/>
          <a:p>
            <a:r>
              <a:rPr lang="en-US" dirty="0"/>
              <a:t>New image</a:t>
            </a:r>
          </a:p>
        </p:txBody>
      </p:sp>
      <p:sp>
        <p:nvSpPr>
          <p:cNvPr id="12" name="Right Arrow 11">
            <a:extLst>
              <a:ext uri="{FF2B5EF4-FFF2-40B4-BE49-F238E27FC236}">
                <a16:creationId xmlns:a16="http://schemas.microsoft.com/office/drawing/2014/main" id="{03A81F49-E12E-A761-ACFC-3651730F06B2}"/>
              </a:ext>
            </a:extLst>
          </p:cNvPr>
          <p:cNvSpPr/>
          <p:nvPr/>
        </p:nvSpPr>
        <p:spPr>
          <a:xfrm>
            <a:off x="1597679" y="555202"/>
            <a:ext cx="852051" cy="260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9EE1525-C309-EF51-87D2-4B6FF05E935A}"/>
              </a:ext>
            </a:extLst>
          </p:cNvPr>
          <p:cNvSpPr/>
          <p:nvPr/>
        </p:nvSpPr>
        <p:spPr>
          <a:xfrm>
            <a:off x="3888452" y="609781"/>
            <a:ext cx="852051" cy="260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8DAE269B-B137-B1FB-ED5E-D7668933B1B8}"/>
              </a:ext>
            </a:extLst>
          </p:cNvPr>
          <p:cNvSpPr/>
          <p:nvPr/>
        </p:nvSpPr>
        <p:spPr>
          <a:xfrm>
            <a:off x="6840494" y="651953"/>
            <a:ext cx="852051" cy="260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A988332-E567-83E3-F2CC-DB6CCBC54FAE}"/>
              </a:ext>
            </a:extLst>
          </p:cNvPr>
          <p:cNvSpPr/>
          <p:nvPr/>
        </p:nvSpPr>
        <p:spPr>
          <a:xfrm>
            <a:off x="9017506" y="708639"/>
            <a:ext cx="852051" cy="2604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88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dissolve">
                                      <p:cBhvr>
                                        <p:cTn id="16" dur="500"/>
                                        <p:tgtEl>
                                          <p:spTgt spid="10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par>
                                <p:cTn id="36" presetID="9"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dissolve">
                                      <p:cBhvr>
                                        <p:cTn id="49" dur="500"/>
                                        <p:tgtEl>
                                          <p:spTgt spid="1032"/>
                                        </p:tgtEl>
                                      </p:cBhvr>
                                    </p:animEffect>
                                  </p:childTnLst>
                                </p:cTn>
                              </p:par>
                              <p:par>
                                <p:cTn id="50" presetID="9"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342E-D69A-C480-9F22-5930542859FF}"/>
              </a:ext>
            </a:extLst>
          </p:cNvPr>
          <p:cNvSpPr>
            <a:spLocks noGrp="1"/>
          </p:cNvSpPr>
          <p:nvPr>
            <p:ph type="title"/>
          </p:nvPr>
        </p:nvSpPr>
        <p:spPr/>
        <p:txBody>
          <a:bodyPr/>
          <a:lstStyle/>
          <a:p>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endParaRPr lang="en-US" dirty="0"/>
          </a:p>
        </p:txBody>
      </p:sp>
      <p:sp>
        <p:nvSpPr>
          <p:cNvPr id="3" name="Content Placeholder 2">
            <a:extLst>
              <a:ext uri="{FF2B5EF4-FFF2-40B4-BE49-F238E27FC236}">
                <a16:creationId xmlns:a16="http://schemas.microsoft.com/office/drawing/2014/main" id="{2C996870-A593-F7EE-97E7-FA1EBEEC758D}"/>
              </a:ext>
            </a:extLst>
          </p:cNvPr>
          <p:cNvSpPr>
            <a:spLocks noGrp="1"/>
          </p:cNvSpPr>
          <p:nvPr>
            <p:ph idx="1"/>
          </p:nvPr>
        </p:nvSpPr>
        <p:spPr>
          <a:xfrm>
            <a:off x="1295401" y="2556932"/>
            <a:ext cx="5321709" cy="3318936"/>
          </a:xfrm>
        </p:spPr>
        <p:txBody>
          <a:bodyPr>
            <a:normAutofit lnSpcReduction="10000"/>
          </a:bodyPr>
          <a:lstStyle/>
          <a:p>
            <a:r>
              <a:rPr lang="en-US" sz="1800" dirty="0" err="1">
                <a:effectLst/>
                <a:latin typeface="Times New Roman" panose="02020603050405020304" pitchFamily="18" charset="0"/>
                <a:ea typeface="PMingLiU" panose="02020500000000000000" pitchFamily="18" charset="-120"/>
              </a:rPr>
              <a:t>EasyOCR</a:t>
            </a:r>
            <a:r>
              <a:rPr lang="en-US" sz="1800" dirty="0">
                <a:effectLst/>
                <a:latin typeface="Times New Roman" panose="02020603050405020304" pitchFamily="18" charset="0"/>
                <a:ea typeface="PMingLiU" panose="02020500000000000000" pitchFamily="18" charset="-120"/>
              </a:rPr>
              <a:t> Python Library</a:t>
            </a:r>
            <a:endParaRPr lang="en-US" sz="1800" dirty="0">
              <a:effectLst/>
              <a:latin typeface="Times New Roman" panose="02020603050405020304" pitchFamily="18" charset="0"/>
              <a:ea typeface="Times New Roman" panose="02020603050405020304" pitchFamily="18" charset="0"/>
            </a:endParaRPr>
          </a:p>
          <a:p>
            <a:pPr marL="800100" lvl="1" indent="-342900">
              <a:buFont typeface="+mj-lt"/>
              <a:buAutoNum type="arabicPeriod"/>
            </a:pPr>
            <a:r>
              <a:rPr lang="en-US" sz="1800" dirty="0">
                <a:latin typeface="Times New Roman" panose="02020603050405020304" pitchFamily="18" charset="0"/>
                <a:ea typeface="PMingLiU" panose="02020500000000000000" pitchFamily="18" charset="-120"/>
                <a:cs typeface="Times New Roman" panose="02020603050405020304" pitchFamily="18" charset="0"/>
              </a:rPr>
              <a:t>The </a:t>
            </a:r>
            <a:r>
              <a:rPr lang="en-US" sz="1800" dirty="0" err="1">
                <a:latin typeface="Times New Roman" panose="02020603050405020304" pitchFamily="18" charset="0"/>
                <a:ea typeface="PMingLiU" panose="02020500000000000000" pitchFamily="18" charset="-120"/>
                <a:cs typeface="Times New Roman" panose="02020603050405020304" pitchFamily="18" charset="0"/>
              </a:rPr>
              <a:t>EasyOCR</a:t>
            </a:r>
            <a:r>
              <a:rPr lang="en-US" sz="1800" dirty="0">
                <a:latin typeface="Times New Roman" panose="02020603050405020304" pitchFamily="18" charset="0"/>
                <a:ea typeface="PMingLiU" panose="02020500000000000000" pitchFamily="18" charset="-120"/>
                <a:cs typeface="Times New Roman" panose="02020603050405020304" pitchFamily="18" charset="0"/>
              </a:rPr>
              <a:t> is u</a:t>
            </a:r>
            <a:r>
              <a:rPr lang="en-US" sz="1800" dirty="0">
                <a:effectLst/>
                <a:latin typeface="Times New Roman" panose="02020603050405020304" pitchFamily="18" charset="0"/>
                <a:ea typeface="PMingLiU" panose="02020500000000000000" pitchFamily="18" charset="-120"/>
                <a:cs typeface="Times New Roman" panose="02020603050405020304" pitchFamily="18" charset="0"/>
              </a:rPr>
              <a:t>sed to recognize text from detected no stopping traffic signs. </a:t>
            </a:r>
          </a:p>
          <a:p>
            <a:pPr marL="800100" lvl="1" indent="-342900">
              <a:buFont typeface="+mj-lt"/>
              <a:buAutoNum type="arabicPeriod"/>
            </a:pPr>
            <a:r>
              <a:rPr lang="en-US" sz="1800" dirty="0">
                <a:effectLst/>
                <a:latin typeface="Times New Roman" panose="02020603050405020304" pitchFamily="18" charset="0"/>
                <a:ea typeface="PMingLiU" panose="02020500000000000000" pitchFamily="18" charset="-120"/>
                <a:cs typeface="Times New Roman" panose="02020603050405020304" pitchFamily="18" charset="0"/>
              </a:rPr>
              <a:t>Initialization of the </a:t>
            </a:r>
            <a:r>
              <a:rPr lang="en-US" sz="1800" dirty="0" err="1">
                <a:effectLst/>
                <a:latin typeface="Times New Roman" panose="02020603050405020304" pitchFamily="18" charset="0"/>
                <a:ea typeface="PMingLiU" panose="02020500000000000000" pitchFamily="18" charset="-120"/>
                <a:cs typeface="Times New Roman" panose="02020603050405020304" pitchFamily="18" charset="0"/>
              </a:rPr>
              <a:t>EasyOCR</a:t>
            </a:r>
            <a:r>
              <a:rPr lang="en-US" sz="1800" dirty="0">
                <a:effectLst/>
                <a:latin typeface="Times New Roman" panose="02020603050405020304" pitchFamily="18" charset="0"/>
                <a:ea typeface="PMingLiU" panose="02020500000000000000" pitchFamily="18" charset="-120"/>
                <a:cs typeface="Times New Roman" panose="02020603050405020304" pitchFamily="18" charset="0"/>
              </a:rPr>
              <a:t> Reader to ‘</a:t>
            </a:r>
            <a:r>
              <a:rPr lang="en-US" sz="1800" dirty="0" err="1">
                <a:effectLst/>
                <a:latin typeface="Times New Roman" panose="02020603050405020304" pitchFamily="18" charset="0"/>
                <a:ea typeface="PMingLiU" panose="02020500000000000000" pitchFamily="18" charset="-120"/>
                <a:cs typeface="Times New Roman" panose="02020603050405020304" pitchFamily="18" charset="0"/>
              </a:rPr>
              <a:t>en</a:t>
            </a:r>
            <a:r>
              <a:rPr lang="en-US" sz="1800" dirty="0">
                <a:effectLst/>
                <a:latin typeface="Times New Roman" panose="02020603050405020304" pitchFamily="18" charset="0"/>
                <a:ea typeface="PMingLiU" panose="02020500000000000000" pitchFamily="18" charset="-120"/>
                <a:cs typeface="Times New Roman" panose="02020603050405020304" pitchFamily="18" charset="0"/>
              </a:rPr>
              <a:t>’</a:t>
            </a:r>
            <a:r>
              <a:rPr lang="en-US" sz="1800" dirty="0">
                <a:effectLst/>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xtracting the region of interest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(Partial slice of no parking traffic sign).</a:t>
            </a:r>
            <a:r>
              <a:rPr lang="en-US" sz="1800" dirty="0">
                <a:effectLst/>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EasyOCR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detect text</a:t>
            </a:r>
            <a:r>
              <a:rPr lang="en-US" sz="1800" dirty="0">
                <a:effectLst/>
                <a:latin typeface="Times New Roman" panose="02020603050405020304" pitchFamily="18" charset="0"/>
                <a:cs typeface="Times New Roman" panose="02020603050405020304" pitchFamily="18" charset="0"/>
              </a:rPr>
              <a:t> </a:t>
            </a:r>
          </a:p>
          <a:p>
            <a:pPr marL="800100" lvl="1" indent="-342900">
              <a:buFont typeface="+mj-lt"/>
              <a:buAutoNum type="arabicPeriod"/>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ost-processing and matching with expected words</a:t>
            </a:r>
            <a:r>
              <a:rPr lang="en-US" sz="1800"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the “no-stopping” traffic sign is very similar</a:t>
            </a:r>
            <a:r>
              <a:rPr lang="en-US" sz="1800" dirty="0">
                <a:effectLst/>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2EB65D-FFA9-5585-C9E2-65571109DC2E}"/>
              </a:ext>
            </a:extLst>
          </p:cNvPr>
          <p:cNvPicPr>
            <a:picLocks noChangeAspect="1"/>
          </p:cNvPicPr>
          <p:nvPr/>
        </p:nvPicPr>
        <p:blipFill>
          <a:blip r:embed="rId2"/>
          <a:stretch>
            <a:fillRect/>
          </a:stretch>
        </p:blipFill>
        <p:spPr>
          <a:xfrm>
            <a:off x="6773605" y="4983813"/>
            <a:ext cx="4689987" cy="1512380"/>
          </a:xfrm>
          <a:prstGeom prst="rect">
            <a:avLst/>
          </a:prstGeom>
        </p:spPr>
      </p:pic>
      <p:pic>
        <p:nvPicPr>
          <p:cNvPr id="7" name="Picture 6" descr="A computer screen with text&#10;&#10;Description automatically generated">
            <a:extLst>
              <a:ext uri="{FF2B5EF4-FFF2-40B4-BE49-F238E27FC236}">
                <a16:creationId xmlns:a16="http://schemas.microsoft.com/office/drawing/2014/main" id="{78028E66-E5FC-FCEF-4E90-B141C180253A}"/>
              </a:ext>
            </a:extLst>
          </p:cNvPr>
          <p:cNvPicPr>
            <a:picLocks noChangeAspect="1"/>
          </p:cNvPicPr>
          <p:nvPr/>
        </p:nvPicPr>
        <p:blipFill>
          <a:blip r:embed="rId3"/>
          <a:stretch>
            <a:fillRect/>
          </a:stretch>
        </p:blipFill>
        <p:spPr>
          <a:xfrm>
            <a:off x="6773605" y="2139556"/>
            <a:ext cx="4689987" cy="2833034"/>
          </a:xfrm>
          <a:prstGeom prst="rect">
            <a:avLst/>
          </a:prstGeom>
        </p:spPr>
      </p:pic>
      <p:pic>
        <p:nvPicPr>
          <p:cNvPr id="9" name="Picture 8" descr="A street with a bicycle rack and signs&#10;&#10;Description automatically generated">
            <a:extLst>
              <a:ext uri="{FF2B5EF4-FFF2-40B4-BE49-F238E27FC236}">
                <a16:creationId xmlns:a16="http://schemas.microsoft.com/office/drawing/2014/main" id="{8462B634-C7CD-4307-1955-118720B29EC2}"/>
              </a:ext>
            </a:extLst>
          </p:cNvPr>
          <p:cNvPicPr>
            <a:picLocks noChangeAspect="1"/>
          </p:cNvPicPr>
          <p:nvPr/>
        </p:nvPicPr>
        <p:blipFill>
          <a:blip r:embed="rId4"/>
          <a:stretch>
            <a:fillRect/>
          </a:stretch>
        </p:blipFill>
        <p:spPr>
          <a:xfrm rot="5400000">
            <a:off x="-164627" y="434072"/>
            <a:ext cx="2162227" cy="1621670"/>
          </a:xfrm>
          <a:prstGeom prst="rect">
            <a:avLst/>
          </a:prstGeom>
        </p:spPr>
      </p:pic>
      <p:pic>
        <p:nvPicPr>
          <p:cNvPr id="11" name="Picture 10" descr="A sign with a red circle and blue circle on it&#10;&#10;Description automatically generated">
            <a:extLst>
              <a:ext uri="{FF2B5EF4-FFF2-40B4-BE49-F238E27FC236}">
                <a16:creationId xmlns:a16="http://schemas.microsoft.com/office/drawing/2014/main" id="{164038B0-AE85-4E19-0348-EA0CCC59A92D}"/>
              </a:ext>
            </a:extLst>
          </p:cNvPr>
          <p:cNvPicPr>
            <a:picLocks noChangeAspect="1"/>
          </p:cNvPicPr>
          <p:nvPr/>
        </p:nvPicPr>
        <p:blipFill>
          <a:blip r:embed="rId5"/>
          <a:stretch>
            <a:fillRect/>
          </a:stretch>
        </p:blipFill>
        <p:spPr>
          <a:xfrm>
            <a:off x="3120163" y="416203"/>
            <a:ext cx="1130300" cy="1778000"/>
          </a:xfrm>
          <a:prstGeom prst="rect">
            <a:avLst/>
          </a:prstGeom>
        </p:spPr>
      </p:pic>
      <p:sp>
        <p:nvSpPr>
          <p:cNvPr id="12" name="Striped Right Arrow 11">
            <a:extLst>
              <a:ext uri="{FF2B5EF4-FFF2-40B4-BE49-F238E27FC236}">
                <a16:creationId xmlns:a16="http://schemas.microsoft.com/office/drawing/2014/main" id="{62C3D934-4A99-3F5E-980B-2F886CB77441}"/>
              </a:ext>
            </a:extLst>
          </p:cNvPr>
          <p:cNvSpPr/>
          <p:nvPr/>
        </p:nvSpPr>
        <p:spPr>
          <a:xfrm>
            <a:off x="1907114" y="1244907"/>
            <a:ext cx="1033256" cy="36099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57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par>
                                <p:cTn id="30" presetID="16" presetClass="entr" presetSubtype="21"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814D3-7188-44B0-95BE-3356ADDE6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2D0B8-920F-729F-3FA9-3229CBFD53D3}"/>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Findings &amp; Results</a:t>
            </a:r>
            <a:r>
              <a:rPr lang="en-US" sz="4000" b="1" dirty="0">
                <a:effectLst/>
                <a:latin typeface="Times New Roman" panose="02020603050405020304" pitchFamily="18" charset="0"/>
                <a:cs typeface="Times New Roman" panose="02020603050405020304" pitchFamily="18" charset="0"/>
              </a:rPr>
              <a:t> </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24D50AB-C914-90F8-D08A-E7A6276DF3A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8933" y="4375250"/>
            <a:ext cx="3722413" cy="2327505"/>
          </a:xfrm>
          <a:prstGeom prst="rect">
            <a:avLst/>
          </a:prstGeom>
        </p:spPr>
      </p:pic>
      <p:pic>
        <p:nvPicPr>
          <p:cNvPr id="5" name="Picture 4">
            <a:extLst>
              <a:ext uri="{FF2B5EF4-FFF2-40B4-BE49-F238E27FC236}">
                <a16:creationId xmlns:a16="http://schemas.microsoft.com/office/drawing/2014/main" id="{3CDBDAB8-4740-62B7-6768-659FEE03A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1742" y="4489640"/>
            <a:ext cx="3494946" cy="2169779"/>
          </a:xfrm>
          <a:prstGeom prst="rect">
            <a:avLst/>
          </a:prstGeom>
        </p:spPr>
      </p:pic>
      <p:pic>
        <p:nvPicPr>
          <p:cNvPr id="6" name="Picture 5">
            <a:extLst>
              <a:ext uri="{FF2B5EF4-FFF2-40B4-BE49-F238E27FC236}">
                <a16:creationId xmlns:a16="http://schemas.microsoft.com/office/drawing/2014/main" id="{D99A4BB7-D84B-7052-AB92-10DE123E11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7084" y="4530820"/>
            <a:ext cx="3497838" cy="2128599"/>
          </a:xfrm>
          <a:prstGeom prst="rect">
            <a:avLst/>
          </a:prstGeom>
        </p:spPr>
      </p:pic>
      <p:pic>
        <p:nvPicPr>
          <p:cNvPr id="7" name="Picture 6">
            <a:extLst>
              <a:ext uri="{FF2B5EF4-FFF2-40B4-BE49-F238E27FC236}">
                <a16:creationId xmlns:a16="http://schemas.microsoft.com/office/drawing/2014/main" id="{A159A57F-67B9-37AF-4A77-9F4E55836C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084" y="1735253"/>
            <a:ext cx="3852223" cy="2408874"/>
          </a:xfrm>
          <a:prstGeom prst="rect">
            <a:avLst/>
          </a:prstGeom>
        </p:spPr>
      </p:pic>
      <p:sp>
        <p:nvSpPr>
          <p:cNvPr id="3" name="TextBox 2">
            <a:extLst>
              <a:ext uri="{FF2B5EF4-FFF2-40B4-BE49-F238E27FC236}">
                <a16:creationId xmlns:a16="http://schemas.microsoft.com/office/drawing/2014/main" id="{B4D14189-F99C-8D92-2FCD-DFC71F148B14}"/>
              </a:ext>
            </a:extLst>
          </p:cNvPr>
          <p:cNvSpPr txBox="1"/>
          <p:nvPr/>
        </p:nvSpPr>
        <p:spPr>
          <a:xfrm>
            <a:off x="1518620" y="2570358"/>
            <a:ext cx="46789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Detect different no stopping traffic sign</a:t>
            </a:r>
          </a:p>
          <a:p>
            <a:pPr marL="285750" indent="-285750">
              <a:buFont typeface="Arial" panose="020B0604020202020204" pitchFamily="34" charset="0"/>
              <a:buChar char="•"/>
            </a:pPr>
            <a:r>
              <a:rPr lang="en-US" dirty="0"/>
              <a:t>No entry of longer than 11m’s car</a:t>
            </a:r>
          </a:p>
          <a:p>
            <a:pPr marL="742950" lvl="1" indent="-285750">
              <a:buFont typeface="Arial" panose="020B0604020202020204" pitchFamily="34" charset="0"/>
              <a:buChar char="•"/>
            </a:pPr>
            <a:r>
              <a:rPr lang="en-US" dirty="0"/>
              <a:t>Alert the truck driver can not go there</a:t>
            </a:r>
          </a:p>
        </p:txBody>
      </p:sp>
    </p:spTree>
    <p:extLst>
      <p:ext uri="{BB962C8B-B14F-4D97-AF65-F5344CB8AC3E}">
        <p14:creationId xmlns:p14="http://schemas.microsoft.com/office/powerpoint/2010/main" val="378566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E098-1AED-2CA9-469E-EF851176948E}"/>
              </a:ext>
            </a:extLst>
          </p:cNvPr>
          <p:cNvSpPr>
            <a:spLocks noGrp="1"/>
          </p:cNvSpPr>
          <p:nvPr>
            <p:ph type="title"/>
          </p:nvPr>
        </p:nvSpPr>
        <p:spPr/>
        <p:txBody>
          <a:bodyPr>
            <a:normAutofit/>
          </a:bodyPr>
          <a:lstStyle/>
          <a:p>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Findings &amp; Results</a:t>
            </a:r>
            <a:r>
              <a:rPr lang="en-US" sz="4000" b="1" dirty="0">
                <a:effectLst/>
                <a:latin typeface="Times New Roman" panose="02020603050405020304" pitchFamily="18" charset="0"/>
                <a:cs typeface="Times New Roman" panose="02020603050405020304" pitchFamily="18" charset="0"/>
              </a:rPr>
              <a:t> </a:t>
            </a:r>
            <a:endParaRPr lang="en-US" sz="4000" b="1" dirty="0">
              <a:latin typeface="Times New Roman" panose="02020603050405020304" pitchFamily="18" charset="0"/>
              <a:cs typeface="Times New Roman" panose="02020603050405020304" pitchFamily="18" charset="0"/>
            </a:endParaRPr>
          </a:p>
        </p:txBody>
      </p:sp>
      <p:pic>
        <p:nvPicPr>
          <p:cNvPr id="6" name="Online Media 5" descr="ITP4514 Assignment Detection">
            <a:hlinkClick r:id="" action="ppaction://media"/>
            <a:extLst>
              <a:ext uri="{FF2B5EF4-FFF2-40B4-BE49-F238E27FC236}">
                <a16:creationId xmlns:a16="http://schemas.microsoft.com/office/drawing/2014/main" id="{005FB858-CD48-3F25-251C-396DADEC087C}"/>
              </a:ext>
            </a:extLst>
          </p:cNvPr>
          <p:cNvPicPr>
            <a:picLocks noGrp="1" noRot="1" noChangeAspect="1"/>
          </p:cNvPicPr>
          <p:nvPr>
            <p:ph idx="1"/>
            <a:videoFile r:link="rId1"/>
          </p:nvPr>
        </p:nvPicPr>
        <p:blipFill>
          <a:blip r:embed="rId3"/>
          <a:stretch>
            <a:fillRect/>
          </a:stretch>
        </p:blipFill>
        <p:spPr>
          <a:xfrm>
            <a:off x="2720629" y="2420469"/>
            <a:ext cx="6750742" cy="3814288"/>
          </a:xfrm>
          <a:prstGeom prst="rect">
            <a:avLst/>
          </a:prstGeom>
        </p:spPr>
      </p:pic>
    </p:spTree>
    <p:extLst>
      <p:ext uri="{BB962C8B-B14F-4D97-AF65-F5344CB8AC3E}">
        <p14:creationId xmlns:p14="http://schemas.microsoft.com/office/powerpoint/2010/main" val="7679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278</TotalTime>
  <Words>760</Words>
  <Application>Microsoft Macintosh PowerPoint</Application>
  <PresentationFormat>Widescreen</PresentationFormat>
  <Paragraphs>77</Paragraphs>
  <Slides>11</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.AppleSystemUIFont</vt:lpstr>
      <vt:lpstr>PMingLiU</vt:lpstr>
      <vt:lpstr>Aptos</vt:lpstr>
      <vt:lpstr>Arial</vt:lpstr>
      <vt:lpstr>Cambria Math</vt:lpstr>
      <vt:lpstr>Garamond</vt:lpstr>
      <vt:lpstr>Helvetica</vt:lpstr>
      <vt:lpstr>Times New Roman</vt:lpstr>
      <vt:lpstr>Organic</vt:lpstr>
      <vt:lpstr>Traffic Signs Detection and Recognition</vt:lpstr>
      <vt:lpstr>Introduction </vt:lpstr>
      <vt:lpstr>Problem</vt:lpstr>
      <vt:lpstr>Methodology</vt:lpstr>
      <vt:lpstr>Methodology</vt:lpstr>
      <vt:lpstr>Methodology</vt:lpstr>
      <vt:lpstr>Methodology</vt:lpstr>
      <vt:lpstr>Findings &amp; Results </vt:lpstr>
      <vt:lpstr>Findings &amp; Results </vt:lpstr>
      <vt:lpstr>Findings &amp; Results </vt:lpstr>
      <vt:lpstr>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Harry Man</dc:creator>
  <cp:lastModifiedBy>Harry Man</cp:lastModifiedBy>
  <cp:revision>4</cp:revision>
  <dcterms:created xsi:type="dcterms:W3CDTF">2024-12-10T06:26:09Z</dcterms:created>
  <dcterms:modified xsi:type="dcterms:W3CDTF">2025-05-06T09:22:03Z</dcterms:modified>
</cp:coreProperties>
</file>